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 id="2147483862" r:id="rId2"/>
    <p:sldMasterId id="2147483896" r:id="rId3"/>
  </p:sldMasterIdLst>
  <p:notesMasterIdLst>
    <p:notesMasterId r:id="rId39"/>
  </p:notesMasterIdLst>
  <p:sldIdLst>
    <p:sldId id="411" r:id="rId4"/>
    <p:sldId id="516" r:id="rId5"/>
    <p:sldId id="607" r:id="rId6"/>
    <p:sldId id="445" r:id="rId7"/>
    <p:sldId id="517" r:id="rId8"/>
    <p:sldId id="518" r:id="rId9"/>
    <p:sldId id="519" r:id="rId10"/>
    <p:sldId id="524" r:id="rId11"/>
    <p:sldId id="527" r:id="rId12"/>
    <p:sldId id="525" r:id="rId13"/>
    <p:sldId id="526" r:id="rId14"/>
    <p:sldId id="523" r:id="rId15"/>
    <p:sldId id="520" r:id="rId16"/>
    <p:sldId id="522" r:id="rId17"/>
    <p:sldId id="608" r:id="rId18"/>
    <p:sldId id="529" r:id="rId19"/>
    <p:sldId id="530" r:id="rId20"/>
    <p:sldId id="532" r:id="rId21"/>
    <p:sldId id="531" r:id="rId22"/>
    <p:sldId id="533" r:id="rId23"/>
    <p:sldId id="534" r:id="rId24"/>
    <p:sldId id="535" r:id="rId25"/>
    <p:sldId id="536" r:id="rId26"/>
    <p:sldId id="539" r:id="rId27"/>
    <p:sldId id="538" r:id="rId28"/>
    <p:sldId id="540" r:id="rId29"/>
    <p:sldId id="609" r:id="rId30"/>
    <p:sldId id="541" r:id="rId31"/>
    <p:sldId id="545" r:id="rId32"/>
    <p:sldId id="544" r:id="rId33"/>
    <p:sldId id="543" r:id="rId34"/>
    <p:sldId id="542" r:id="rId35"/>
    <p:sldId id="546" r:id="rId36"/>
    <p:sldId id="547" r:id="rId37"/>
    <p:sldId id="548"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ta Aafedt" initials="RA" lastIdx="0" clrIdx="0">
    <p:extLst>
      <p:ext uri="{19B8F6BF-5375-455C-9EA6-DF929625EA0E}">
        <p15:presenceInfo xmlns:p15="http://schemas.microsoft.com/office/powerpoint/2012/main" userId="S-1-5-21-146162289-950084916-1093625069-175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297"/>
    <a:srgbClr val="00619D"/>
    <a:srgbClr val="58595B"/>
    <a:srgbClr val="004A87"/>
    <a:srgbClr val="BD83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4660"/>
  </p:normalViewPr>
  <p:slideViewPr>
    <p:cSldViewPr snapToGrid="0">
      <p:cViewPr varScale="1">
        <p:scale>
          <a:sx n="111" d="100"/>
          <a:sy n="111" d="100"/>
        </p:scale>
        <p:origin x="912" y="9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17T21:20:54.91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3,'679'0,"-645"2,0 2,40 8,12 2,-1-3,-5 0,82 0,4163-12,-4048-16,-9 1,-197 15,424-16,161 2,-420 17,-114-2,477 19,-154-5,-356-15,-48 3,0 3,77 17,4 1,36-10,220-11,-172-5,915 47,-183-20,-612-27,-167 1,176 5,-225 11,11 2,-81-13,44 11,-47-7,60 3,-51-6,0 1,67 18,-69-12,1-3,74 6,-46-15,-48-1,1 2,0 1,-1 0,49 11,-33-4,0-2,1-1,0-2,64-5,-90 2,-774-2,473-12,-183-3,-1682 19,1112-3,817 16,40 1,-322-17,-57 3,365 14,-48 1,-41 7,246-19,-63 11,56-8,-73 4,-756-11,409-4,417 1,0-3,-87-20,83 13,1 3,-55-3,-541 10,321 5,-169-23,180 8,-21-2,-506-7,560 24,-1518-3,1772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7T21:34:17.64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31 0,'15659'-31'0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AC707-D80B-418D-A8F0-3FB98AC5BCC0}" type="datetimeFigureOut">
              <a:rPr lang="en-US" smtClean="0"/>
              <a:t>9/1/2026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5D169-B2CF-4412-AB14-146FEB503B27}" type="slidenum">
              <a:rPr lang="en-US" smtClean="0"/>
              <a:t>‹#›</a:t>
            </a:fld>
            <a:endParaRPr lang="en-US"/>
          </a:p>
        </p:txBody>
      </p:sp>
    </p:spTree>
    <p:extLst>
      <p:ext uri="{BB962C8B-B14F-4D97-AF65-F5344CB8AC3E}">
        <p14:creationId xmlns:p14="http://schemas.microsoft.com/office/powerpoint/2010/main" val="2811575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BFE362-B3A0-4035-9B1C-68CCA412E2EA}" type="slidenum">
              <a:rPr lang="en-US" smtClean="0"/>
              <a:pPr/>
              <a:t>1</a:t>
            </a:fld>
            <a:endParaRPr lang="en-US" dirty="0"/>
          </a:p>
        </p:txBody>
      </p:sp>
    </p:spTree>
    <p:extLst>
      <p:ext uri="{BB962C8B-B14F-4D97-AF65-F5344CB8AC3E}">
        <p14:creationId xmlns:p14="http://schemas.microsoft.com/office/powerpoint/2010/main" val="2237596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FA5D169-B2CF-4412-AB14-146FEB503B27}"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990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5" name="Text Placeholder 48"/>
          <p:cNvSpPr>
            <a:spLocks noGrp="1"/>
          </p:cNvSpPr>
          <p:nvPr>
            <p:ph type="body" sz="quarter" idx="11"/>
          </p:nvPr>
        </p:nvSpPr>
        <p:spPr>
          <a:xfrm>
            <a:off x="962026" y="1421520"/>
            <a:ext cx="6474668"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36" name="Text Placeholder 52"/>
          <p:cNvSpPr>
            <a:spLocks noGrp="1"/>
          </p:cNvSpPr>
          <p:nvPr>
            <p:ph type="body" sz="quarter" idx="12"/>
          </p:nvPr>
        </p:nvSpPr>
        <p:spPr>
          <a:xfrm>
            <a:off x="1031472" y="1770487"/>
            <a:ext cx="6104687"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37" name="Text Placeholder 48"/>
          <p:cNvSpPr>
            <a:spLocks noGrp="1"/>
          </p:cNvSpPr>
          <p:nvPr>
            <p:ph type="body" sz="quarter" idx="13"/>
          </p:nvPr>
        </p:nvSpPr>
        <p:spPr>
          <a:xfrm>
            <a:off x="962026" y="2420906"/>
            <a:ext cx="6474668"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38" name="Text Placeholder 52"/>
          <p:cNvSpPr>
            <a:spLocks noGrp="1"/>
          </p:cNvSpPr>
          <p:nvPr>
            <p:ph type="body" sz="quarter" idx="14"/>
          </p:nvPr>
        </p:nvSpPr>
        <p:spPr>
          <a:xfrm>
            <a:off x="1031472" y="2769872"/>
            <a:ext cx="6104687"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39" name="Text Placeholder 48"/>
          <p:cNvSpPr>
            <a:spLocks noGrp="1"/>
          </p:cNvSpPr>
          <p:nvPr>
            <p:ph type="body" sz="quarter" idx="15"/>
          </p:nvPr>
        </p:nvSpPr>
        <p:spPr>
          <a:xfrm>
            <a:off x="962027" y="3503978"/>
            <a:ext cx="6589767"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40" name="Text Placeholder 52"/>
          <p:cNvSpPr>
            <a:spLocks noGrp="1"/>
          </p:cNvSpPr>
          <p:nvPr>
            <p:ph type="body" sz="quarter" idx="16"/>
          </p:nvPr>
        </p:nvSpPr>
        <p:spPr>
          <a:xfrm>
            <a:off x="1031471" y="3852944"/>
            <a:ext cx="6206997"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41" name="Text Placeholder 48"/>
          <p:cNvSpPr>
            <a:spLocks noGrp="1"/>
          </p:cNvSpPr>
          <p:nvPr>
            <p:ph type="body" sz="quarter" idx="17"/>
          </p:nvPr>
        </p:nvSpPr>
        <p:spPr>
          <a:xfrm>
            <a:off x="962026" y="4587050"/>
            <a:ext cx="6698472"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42" name="Text Placeholder 52"/>
          <p:cNvSpPr>
            <a:spLocks noGrp="1"/>
          </p:cNvSpPr>
          <p:nvPr>
            <p:ph type="body" sz="quarter" idx="18"/>
          </p:nvPr>
        </p:nvSpPr>
        <p:spPr>
          <a:xfrm>
            <a:off x="1031470" y="4936016"/>
            <a:ext cx="6206996"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12" name="Text Placeholder 48"/>
          <p:cNvSpPr>
            <a:spLocks noGrp="1"/>
          </p:cNvSpPr>
          <p:nvPr>
            <p:ph type="body" sz="quarter" idx="19"/>
          </p:nvPr>
        </p:nvSpPr>
        <p:spPr>
          <a:xfrm>
            <a:off x="4328932" y="5293"/>
            <a:ext cx="4712826" cy="322404"/>
          </a:xfrm>
          <a:prstGeom prst="rect">
            <a:avLst/>
          </a:prstGeom>
        </p:spPr>
        <p:txBody>
          <a:bodyPr/>
          <a:lstStyle>
            <a:lvl1pPr marL="0" indent="0" algn="r">
              <a:buNone/>
              <a:defRPr sz="1600" b="1" i="0" baseline="0">
                <a:solidFill>
                  <a:schemeClr val="bg1"/>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3035786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mall Photo">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5873751" y="431801"/>
            <a:ext cx="3270250" cy="6248399"/>
          </a:xfrm>
          <a:prstGeom prst="rect">
            <a:avLst/>
          </a:prstGeom>
        </p:spPr>
        <p:txBody>
          <a:bodyPr/>
          <a:lstStyle/>
          <a:p>
            <a:pPr lvl="0"/>
            <a:endParaRPr lang="en-US" noProof="0" dirty="0"/>
          </a:p>
        </p:txBody>
      </p:sp>
      <p:sp>
        <p:nvSpPr>
          <p:cNvPr id="35" name="Text Placeholder 48"/>
          <p:cNvSpPr>
            <a:spLocks noGrp="1"/>
          </p:cNvSpPr>
          <p:nvPr>
            <p:ph type="body" sz="quarter" idx="11"/>
          </p:nvPr>
        </p:nvSpPr>
        <p:spPr>
          <a:xfrm>
            <a:off x="962027" y="1660230"/>
            <a:ext cx="4626685"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36" name="Text Placeholder 52"/>
          <p:cNvSpPr>
            <a:spLocks noGrp="1"/>
          </p:cNvSpPr>
          <p:nvPr>
            <p:ph type="body" sz="quarter" idx="12"/>
          </p:nvPr>
        </p:nvSpPr>
        <p:spPr>
          <a:xfrm>
            <a:off x="1031472" y="2009196"/>
            <a:ext cx="4371803"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37" name="Text Placeholder 48"/>
          <p:cNvSpPr>
            <a:spLocks noGrp="1"/>
          </p:cNvSpPr>
          <p:nvPr>
            <p:ph type="body" sz="quarter" idx="13"/>
          </p:nvPr>
        </p:nvSpPr>
        <p:spPr>
          <a:xfrm>
            <a:off x="962026" y="2659615"/>
            <a:ext cx="4626684"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38" name="Text Placeholder 52"/>
          <p:cNvSpPr>
            <a:spLocks noGrp="1"/>
          </p:cNvSpPr>
          <p:nvPr>
            <p:ph type="body" sz="quarter" idx="14"/>
          </p:nvPr>
        </p:nvSpPr>
        <p:spPr>
          <a:xfrm>
            <a:off x="1031472" y="3008581"/>
            <a:ext cx="4371803"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39" name="Text Placeholder 48"/>
          <p:cNvSpPr>
            <a:spLocks noGrp="1"/>
          </p:cNvSpPr>
          <p:nvPr>
            <p:ph type="body" sz="quarter" idx="15"/>
          </p:nvPr>
        </p:nvSpPr>
        <p:spPr>
          <a:xfrm>
            <a:off x="962026" y="3742687"/>
            <a:ext cx="4626684"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40" name="Text Placeholder 52"/>
          <p:cNvSpPr>
            <a:spLocks noGrp="1"/>
          </p:cNvSpPr>
          <p:nvPr>
            <p:ph type="body" sz="quarter" idx="16"/>
          </p:nvPr>
        </p:nvSpPr>
        <p:spPr>
          <a:xfrm>
            <a:off x="1031471" y="4091653"/>
            <a:ext cx="4371803"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41" name="Text Placeholder 48"/>
          <p:cNvSpPr>
            <a:spLocks noGrp="1"/>
          </p:cNvSpPr>
          <p:nvPr>
            <p:ph type="body" sz="quarter" idx="17"/>
          </p:nvPr>
        </p:nvSpPr>
        <p:spPr>
          <a:xfrm>
            <a:off x="962026" y="4825759"/>
            <a:ext cx="4626684"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42" name="Text Placeholder 52"/>
          <p:cNvSpPr>
            <a:spLocks noGrp="1"/>
          </p:cNvSpPr>
          <p:nvPr>
            <p:ph type="body" sz="quarter" idx="18"/>
          </p:nvPr>
        </p:nvSpPr>
        <p:spPr>
          <a:xfrm>
            <a:off x="1031471" y="5174725"/>
            <a:ext cx="4371803"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12" name="Text Placeholder 48"/>
          <p:cNvSpPr>
            <a:spLocks noGrp="1"/>
          </p:cNvSpPr>
          <p:nvPr>
            <p:ph type="body" sz="quarter" idx="19"/>
          </p:nvPr>
        </p:nvSpPr>
        <p:spPr>
          <a:xfrm>
            <a:off x="4328932" y="13818"/>
            <a:ext cx="4712826" cy="322404"/>
          </a:xfrm>
          <a:prstGeom prst="rect">
            <a:avLst/>
          </a:prstGeom>
        </p:spPr>
        <p:txBody>
          <a:bodyPr/>
          <a:lstStyle>
            <a:lvl1pPr marL="0" indent="0" algn="r">
              <a:buNone/>
              <a:defRPr sz="1600" b="1" i="0" baseline="0">
                <a:solidFill>
                  <a:schemeClr val="bg1"/>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1854862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8" name="Picture Placeholder 16"/>
          <p:cNvSpPr>
            <a:spLocks noGrp="1"/>
          </p:cNvSpPr>
          <p:nvPr>
            <p:ph type="pic" sz="quarter" idx="10"/>
          </p:nvPr>
        </p:nvSpPr>
        <p:spPr>
          <a:xfrm>
            <a:off x="3294347" y="431801"/>
            <a:ext cx="5849655" cy="6248399"/>
          </a:xfrm>
          <a:prstGeom prst="rect">
            <a:avLst/>
          </a:prstGeom>
        </p:spPr>
        <p:txBody>
          <a:bodyPr/>
          <a:lstStyle/>
          <a:p>
            <a:pPr lvl="0"/>
            <a:endParaRPr lang="en-US" noProof="0" dirty="0"/>
          </a:p>
        </p:txBody>
      </p:sp>
      <p:sp>
        <p:nvSpPr>
          <p:cNvPr id="19" name="Text Placeholder 48"/>
          <p:cNvSpPr>
            <a:spLocks noGrp="1"/>
          </p:cNvSpPr>
          <p:nvPr>
            <p:ph type="body" sz="quarter" idx="11"/>
          </p:nvPr>
        </p:nvSpPr>
        <p:spPr>
          <a:xfrm>
            <a:off x="962028" y="1660230"/>
            <a:ext cx="2254360"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20" name="Text Placeholder 52"/>
          <p:cNvSpPr>
            <a:spLocks noGrp="1"/>
          </p:cNvSpPr>
          <p:nvPr>
            <p:ph type="body" sz="quarter" idx="12"/>
          </p:nvPr>
        </p:nvSpPr>
        <p:spPr>
          <a:xfrm>
            <a:off x="1031471" y="2009196"/>
            <a:ext cx="2108183"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21" name="Text Placeholder 48"/>
          <p:cNvSpPr>
            <a:spLocks noGrp="1"/>
          </p:cNvSpPr>
          <p:nvPr>
            <p:ph type="body" sz="quarter" idx="13"/>
          </p:nvPr>
        </p:nvSpPr>
        <p:spPr>
          <a:xfrm>
            <a:off x="962028" y="2659615"/>
            <a:ext cx="2254361"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endParaRPr lang="en-US" dirty="0"/>
          </a:p>
        </p:txBody>
      </p:sp>
      <p:sp>
        <p:nvSpPr>
          <p:cNvPr id="22" name="Text Placeholder 52"/>
          <p:cNvSpPr>
            <a:spLocks noGrp="1"/>
          </p:cNvSpPr>
          <p:nvPr>
            <p:ph type="body" sz="quarter" idx="14"/>
          </p:nvPr>
        </p:nvSpPr>
        <p:spPr>
          <a:xfrm>
            <a:off x="1031471" y="3008581"/>
            <a:ext cx="1750096" cy="416984"/>
          </a:xfrm>
          <a:prstGeom prst="rect">
            <a:avLst/>
          </a:prstGeom>
        </p:spPr>
        <p:txBody>
          <a:bodyPr/>
          <a:lstStyle>
            <a:lvl1pPr marL="0" marR="0" indent="0" algn="l" defTabSz="457200" rtl="0" eaLnBrk="0" fontAlgn="base" latinLnBrk="0" hangingPunct="0">
              <a:lnSpc>
                <a:spcPct val="100000"/>
              </a:lnSpc>
              <a:spcBef>
                <a:spcPct val="20000"/>
              </a:spcBef>
              <a:spcAft>
                <a:spcPct val="0"/>
              </a:spcAft>
              <a:buClrTx/>
              <a:buSzTx/>
              <a:buFont typeface="Arial" pitchFamily="34" charset="0"/>
              <a:buNone/>
              <a:tabLst/>
              <a:defRPr sz="1600" baseline="0">
                <a:solidFill>
                  <a:schemeClr val="tx1"/>
                </a:solidFill>
                <a:latin typeface="Arial" pitchFamily="34" charset="0"/>
                <a:cs typeface="Arial" pitchFamily="34" charset="0"/>
              </a:defRPr>
            </a:lvl1pPr>
          </a:lstStyle>
          <a:p>
            <a:pPr lvl="0"/>
            <a:r>
              <a:rPr lang="en-US" dirty="0"/>
              <a:t>Click to edit Master text styles</a:t>
            </a:r>
          </a:p>
          <a:p>
            <a:pPr lvl="0"/>
            <a:r>
              <a:rPr lang="en-US" dirty="0"/>
              <a:t>o edit Master text styles</a:t>
            </a:r>
          </a:p>
        </p:txBody>
      </p:sp>
      <p:sp>
        <p:nvSpPr>
          <p:cNvPr id="23" name="Text Placeholder 48"/>
          <p:cNvSpPr>
            <a:spLocks noGrp="1"/>
          </p:cNvSpPr>
          <p:nvPr>
            <p:ph type="body" sz="quarter" idx="15"/>
          </p:nvPr>
        </p:nvSpPr>
        <p:spPr>
          <a:xfrm>
            <a:off x="962028" y="3742687"/>
            <a:ext cx="2254361"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24" name="Text Placeholder 52"/>
          <p:cNvSpPr>
            <a:spLocks noGrp="1"/>
          </p:cNvSpPr>
          <p:nvPr>
            <p:ph type="body" sz="quarter" idx="16"/>
          </p:nvPr>
        </p:nvSpPr>
        <p:spPr>
          <a:xfrm>
            <a:off x="1031471" y="4091653"/>
            <a:ext cx="1750096"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25" name="Text Placeholder 48"/>
          <p:cNvSpPr>
            <a:spLocks noGrp="1"/>
          </p:cNvSpPr>
          <p:nvPr>
            <p:ph type="body" sz="quarter" idx="17"/>
          </p:nvPr>
        </p:nvSpPr>
        <p:spPr>
          <a:xfrm>
            <a:off x="962026" y="4825759"/>
            <a:ext cx="2254362" cy="410633"/>
          </a:xfrm>
          <a:prstGeom prst="rect">
            <a:avLst/>
          </a:prstGeom>
        </p:spPr>
        <p:txBody>
          <a:bodyPr/>
          <a:lstStyle>
            <a:lvl1pPr marL="0" indent="0">
              <a:buNone/>
              <a:defRPr sz="1800" b="1">
                <a:solidFill>
                  <a:srgbClr val="00629D"/>
                </a:solidFill>
                <a:latin typeface="Arial" pitchFamily="34" charset="0"/>
                <a:cs typeface="Arial" pitchFamily="34" charset="0"/>
              </a:defRPr>
            </a:lvl1pPr>
          </a:lstStyle>
          <a:p>
            <a:pPr lvl="0"/>
            <a:r>
              <a:rPr lang="en-US" dirty="0"/>
              <a:t>Click to edit Master text styles</a:t>
            </a:r>
          </a:p>
        </p:txBody>
      </p:sp>
      <p:sp>
        <p:nvSpPr>
          <p:cNvPr id="26" name="Text Placeholder 52"/>
          <p:cNvSpPr>
            <a:spLocks noGrp="1"/>
          </p:cNvSpPr>
          <p:nvPr>
            <p:ph type="body" sz="quarter" idx="18"/>
          </p:nvPr>
        </p:nvSpPr>
        <p:spPr>
          <a:xfrm>
            <a:off x="1031471" y="5174725"/>
            <a:ext cx="1750096" cy="416984"/>
          </a:xfrm>
          <a:prstGeom prst="rect">
            <a:avLst/>
          </a:prstGeom>
        </p:spPr>
        <p:txBody>
          <a:bodyPr/>
          <a:lstStyle>
            <a:lvl1pPr marL="0" indent="0">
              <a:buNone/>
              <a:defRPr sz="1600" baseline="0">
                <a:solidFill>
                  <a:schemeClr val="tx1"/>
                </a:solidFill>
                <a:latin typeface="Arial" pitchFamily="34" charset="0"/>
                <a:cs typeface="Arial" pitchFamily="34" charset="0"/>
              </a:defRPr>
            </a:lvl1pPr>
          </a:lstStyle>
          <a:p>
            <a:pPr lvl="0"/>
            <a:r>
              <a:rPr lang="en-US" dirty="0"/>
              <a:t>Click to edit Master text styles</a:t>
            </a:r>
          </a:p>
        </p:txBody>
      </p:sp>
      <p:sp>
        <p:nvSpPr>
          <p:cNvPr id="12" name="Text Placeholder 48"/>
          <p:cNvSpPr>
            <a:spLocks noGrp="1"/>
          </p:cNvSpPr>
          <p:nvPr>
            <p:ph type="body" sz="quarter" idx="19"/>
          </p:nvPr>
        </p:nvSpPr>
        <p:spPr>
          <a:xfrm>
            <a:off x="4328932" y="13818"/>
            <a:ext cx="4712826" cy="322404"/>
          </a:xfrm>
          <a:prstGeom prst="rect">
            <a:avLst/>
          </a:prstGeom>
        </p:spPr>
        <p:txBody>
          <a:bodyPr/>
          <a:lstStyle>
            <a:lvl1pPr marL="0" indent="0" algn="r">
              <a:buNone/>
              <a:defRPr sz="1600" b="1" i="0" baseline="0">
                <a:solidFill>
                  <a:schemeClr val="bg1"/>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1805059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me Ic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5340" y="2055286"/>
            <a:ext cx="5013325" cy="946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16"/>
          <p:cNvSpPr>
            <a:spLocks noGrp="1"/>
          </p:cNvSpPr>
          <p:nvPr>
            <p:ph type="body" sz="quarter" idx="11"/>
          </p:nvPr>
        </p:nvSpPr>
        <p:spPr>
          <a:xfrm>
            <a:off x="1833116" y="3887735"/>
            <a:ext cx="5481637" cy="594143"/>
          </a:xfrm>
          <a:prstGeom prst="rect">
            <a:avLst/>
          </a:prstGeom>
        </p:spPr>
        <p:txBody>
          <a:bodyPr/>
          <a:lstStyle>
            <a:lvl1pPr marL="0" indent="0" algn="ctr">
              <a:buNone/>
              <a:defRPr sz="1600" b="1" baseline="0">
                <a:solidFill>
                  <a:srgbClr val="FFFFFF"/>
                </a:solidFill>
                <a:latin typeface="Arial Narrow" pitchFamily="34" charset="0"/>
              </a:defRPr>
            </a:lvl1pPr>
          </a:lstStyle>
          <a:p>
            <a:pPr lvl="0"/>
            <a:r>
              <a:rPr lang="en-US" dirty="0"/>
              <a:t>Click to edit Master text styles</a:t>
            </a:r>
          </a:p>
        </p:txBody>
      </p:sp>
      <p:sp>
        <p:nvSpPr>
          <p:cNvPr id="7" name="Text Placeholder 16"/>
          <p:cNvSpPr>
            <a:spLocks noGrp="1"/>
          </p:cNvSpPr>
          <p:nvPr>
            <p:ph type="body" sz="quarter" idx="10"/>
          </p:nvPr>
        </p:nvSpPr>
        <p:spPr>
          <a:xfrm>
            <a:off x="1291671" y="2930862"/>
            <a:ext cx="6937930"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4131580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HFA Closing Slide">
    <p:spTree>
      <p:nvGrpSpPr>
        <p:cNvPr id="1" name=""/>
        <p:cNvGrpSpPr/>
        <p:nvPr/>
      </p:nvGrpSpPr>
      <p:grpSpPr>
        <a:xfrm>
          <a:off x="0" y="0"/>
          <a:ext cx="0" cy="0"/>
          <a:chOff x="0" y="0"/>
          <a:chExt cx="0" cy="0"/>
        </a:xfrm>
      </p:grpSpPr>
      <p:pic>
        <p:nvPicPr>
          <p:cNvPr id="4" name="Picture 5" descr="IHFA_logo_white.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53276" y="5969002"/>
            <a:ext cx="1644650" cy="55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16"/>
          <p:cNvSpPr>
            <a:spLocks noGrp="1"/>
          </p:cNvSpPr>
          <p:nvPr>
            <p:ph type="body" sz="quarter" idx="11"/>
          </p:nvPr>
        </p:nvSpPr>
        <p:spPr>
          <a:xfrm>
            <a:off x="1833116" y="2737983"/>
            <a:ext cx="5481637" cy="594143"/>
          </a:xfrm>
          <a:prstGeom prst="rect">
            <a:avLst/>
          </a:prstGeom>
        </p:spPr>
        <p:txBody>
          <a:bodyPr/>
          <a:lstStyle>
            <a:lvl1pPr marL="0" indent="0" algn="ctr">
              <a:buNone/>
              <a:defRPr sz="1600" b="1" baseline="0">
                <a:solidFill>
                  <a:srgbClr val="FFFFFF"/>
                </a:solidFill>
                <a:latin typeface="Arial Narrow" pitchFamily="34" charset="0"/>
              </a:defRPr>
            </a:lvl1pPr>
          </a:lstStyle>
          <a:p>
            <a:pPr lvl="0"/>
            <a:r>
              <a:rPr lang="en-US" dirty="0"/>
              <a:t>Click to edit Master text styles</a:t>
            </a:r>
          </a:p>
        </p:txBody>
      </p:sp>
      <p:sp>
        <p:nvSpPr>
          <p:cNvPr id="10"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3170503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3" descr="concept2_backgroundv3.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331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me Icon">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5340" y="2055286"/>
            <a:ext cx="5013325" cy="946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222164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or Icon">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6925" y="2131486"/>
            <a:ext cx="5011738" cy="946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391740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s Icon">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6925" y="2264836"/>
            <a:ext cx="5010150" cy="944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1402059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en Icon">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5338" y="2129369"/>
            <a:ext cx="5010150" cy="948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321948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nt Icon">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5338" y="2082802"/>
            <a:ext cx="5010150" cy="948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2178944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R Icon">
    <p:spTree>
      <p:nvGrpSpPr>
        <p:cNvPr id="1" name=""/>
        <p:cNvGrpSpPr/>
        <p:nvPr/>
      </p:nvGrpSpPr>
      <p:grpSpPr>
        <a:xfrm>
          <a:off x="0" y="0"/>
          <a:ext cx="0" cy="0"/>
          <a:chOff x="0" y="0"/>
          <a:chExt cx="0" cy="0"/>
        </a:xfrm>
      </p:grpSpPr>
      <p:pic>
        <p:nvPicPr>
          <p:cNvPr id="3"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5338" y="2087033"/>
            <a:ext cx="50101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6"/>
          <p:cNvSpPr>
            <a:spLocks noGrp="1"/>
          </p:cNvSpPr>
          <p:nvPr>
            <p:ph type="body" sz="quarter" idx="10"/>
          </p:nvPr>
        </p:nvSpPr>
        <p:spPr>
          <a:xfrm>
            <a:off x="1831184" y="3078760"/>
            <a:ext cx="5481637" cy="956873"/>
          </a:xfrm>
          <a:prstGeom prst="rect">
            <a:avLst/>
          </a:prstGeom>
        </p:spPr>
        <p:txBody>
          <a:bodyPr/>
          <a:lstStyle>
            <a:lvl1pPr marL="0" indent="0" algn="ctr">
              <a:buNone/>
              <a:defRPr sz="3600" b="1" baseline="0">
                <a:solidFill>
                  <a:srgbClr val="FFFFFF"/>
                </a:solidFill>
                <a:latin typeface="Arial" pitchFamily="34" charset="0"/>
                <a:cs typeface="Arial" pitchFamily="34" charset="0"/>
              </a:defRPr>
            </a:lvl1pPr>
          </a:lstStyle>
          <a:p>
            <a:pPr lvl="0"/>
            <a:r>
              <a:rPr lang="en-US" dirty="0"/>
              <a:t>Click to edit Master text styles</a:t>
            </a:r>
          </a:p>
        </p:txBody>
      </p:sp>
    </p:spTree>
    <p:extLst>
      <p:ext uri="{BB962C8B-B14F-4D97-AF65-F5344CB8AC3E}">
        <p14:creationId xmlns:p14="http://schemas.microsoft.com/office/powerpoint/2010/main" val="269960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25FC7ED2-C475-4160-B94C-848B1A0694D7}" type="datetimeFigureOut">
              <a:rPr lang="en-US" smtClean="0"/>
              <a:t>9/1/2026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A3B512E-7726-4889-9D51-72CB6EEB1EB6}" type="slidenum">
              <a:rPr lang="en-US" smtClean="0"/>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7667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C7ED2-C475-4160-B94C-848B1A0694D7}"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1259258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FC7ED2-C475-4160-B94C-848B1A0694D7}"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B512E-7726-4889-9D51-72CB6EEB1EB6}" type="slidenum">
              <a:rPr lang="en-US" smtClean="0"/>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563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C7ED2-C475-4160-B94C-848B1A0694D7}"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559893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C7ED2-C475-4160-B94C-848B1A0694D7}"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3518322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C7ED2-C475-4160-B94C-848B1A0694D7}"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1865182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C7ED2-C475-4160-B94C-848B1A0694D7}"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1168978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25FC7ED2-C475-4160-B94C-848B1A0694D7}"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1486830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25FC7ED2-C475-4160-B94C-848B1A0694D7}"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1151437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C7ED2-C475-4160-B94C-848B1A0694D7}"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2776325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C7ED2-C475-4160-B94C-848B1A0694D7}"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B512E-7726-4889-9D51-72CB6EEB1EB6}" type="slidenum">
              <a:rPr lang="en-US" smtClean="0"/>
              <a:t>‹#›</a:t>
            </a:fld>
            <a:endParaRPr lang="en-US"/>
          </a:p>
        </p:txBody>
      </p:sp>
    </p:spTree>
    <p:extLst>
      <p:ext uri="{BB962C8B-B14F-4D97-AF65-F5344CB8AC3E}">
        <p14:creationId xmlns:p14="http://schemas.microsoft.com/office/powerpoint/2010/main" val="32374687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3" descr="concept2_backgroundv3.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9158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 descr="concept2_backgroundv3.pn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4" descr="gradient_bar.pn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6678085"/>
            <a:ext cx="914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743979" y="595784"/>
            <a:ext cx="7886700" cy="944691"/>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896439125"/>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95" r:id="rId6"/>
  </p:sldLayoutIdLst>
  <p:txStyles>
    <p:titleStyle>
      <a:lvl1pPr algn="ctr" defTabSz="457200" rtl="0" eaLnBrk="0" fontAlgn="base" hangingPunct="0">
        <a:spcBef>
          <a:spcPct val="0"/>
        </a:spcBef>
        <a:spcAft>
          <a:spcPct val="0"/>
        </a:spcAft>
        <a:defRPr sz="3600" b="1" kern="1200">
          <a:solidFill>
            <a:schemeClr val="tx1"/>
          </a:solidFill>
          <a:latin typeface="+mj-lt"/>
          <a:ea typeface="MS PGothic"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1"/>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218039"/>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25FC7ED2-C475-4160-B94C-848B1A0694D7}" type="datetimeFigureOut">
              <a:rPr lang="en-US" smtClean="0"/>
              <a:t>9/1/2026</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6A3B512E-7726-4889-9D51-72CB6EEB1EB6}" type="slidenum">
              <a:rPr lang="en-US" smtClean="0"/>
              <a:t>‹#›</a:t>
            </a:fld>
            <a:endParaRPr lang="en-US"/>
          </a:p>
        </p:txBody>
      </p:sp>
    </p:spTree>
    <p:extLst>
      <p:ext uri="{BB962C8B-B14F-4D97-AF65-F5344CB8AC3E}">
        <p14:creationId xmlns:p14="http://schemas.microsoft.com/office/powerpoint/2010/main" val="3439524933"/>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customXml" Target="../ink/ink1.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5" Type="http://schemas.openxmlformats.org/officeDocument/2006/relationships/image" Target="../media/image360.png"/><Relationship Id="rId4" Type="http://schemas.openxmlformats.org/officeDocument/2006/relationships/customXml" Target="../ink/ink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mailto:RitaA@ihfa.org" TargetMode="External"/><Relationship Id="rId2" Type="http://schemas.openxmlformats.org/officeDocument/2006/relationships/hyperlink" Target="mailto:ResLoan@ihfa.org"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525"/>
            <a:ext cx="9144000" cy="6858000"/>
          </a:xfrm>
          <a:prstGeom prst="rect">
            <a:avLst/>
          </a:prstGeom>
        </p:spPr>
      </p:pic>
      <p:sp>
        <p:nvSpPr>
          <p:cNvPr id="3" name="TextBox 2"/>
          <p:cNvSpPr txBox="1"/>
          <p:nvPr/>
        </p:nvSpPr>
        <p:spPr>
          <a:xfrm>
            <a:off x="455054" y="2846743"/>
            <a:ext cx="8636758" cy="769441"/>
          </a:xfrm>
          <a:prstGeom prst="rect">
            <a:avLst/>
          </a:prstGeom>
          <a:noFill/>
        </p:spPr>
        <p:txBody>
          <a:bodyPr wrap="square" rtlCol="0" anchor="ctr" anchorCtr="1">
            <a:spAutoFit/>
          </a:bodyPr>
          <a:lstStyle/>
          <a:p>
            <a:r>
              <a:rPr lang="en-US" sz="4400" b="1" dirty="0">
                <a:solidFill>
                  <a:schemeClr val="bg1"/>
                </a:solidFill>
                <a:latin typeface="Arial Bold" charset="0"/>
                <a:ea typeface="Arial Bold" charset="0"/>
                <a:cs typeface="Arial Bold" charset="0"/>
              </a:rPr>
              <a:t>First Loan Tax Exempt Training</a:t>
            </a:r>
          </a:p>
        </p:txBody>
      </p:sp>
      <p:pic>
        <p:nvPicPr>
          <p:cNvPr id="4" name="Picture 3" descr="IHFA_white_logo.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4017" y="3694243"/>
            <a:ext cx="2959416" cy="1226680"/>
          </a:xfrm>
          <a:prstGeom prst="rect">
            <a:avLst/>
          </a:prstGeom>
        </p:spPr>
      </p:pic>
      <p:sp>
        <p:nvSpPr>
          <p:cNvPr id="5" name="TextBox 4"/>
          <p:cNvSpPr txBox="1"/>
          <p:nvPr/>
        </p:nvSpPr>
        <p:spPr>
          <a:xfrm>
            <a:off x="4891668" y="4097894"/>
            <a:ext cx="1773242" cy="307777"/>
          </a:xfrm>
          <a:prstGeom prst="rect">
            <a:avLst/>
          </a:prstGeom>
          <a:noFill/>
        </p:spPr>
        <p:txBody>
          <a:bodyPr wrap="none" rtlCol="0">
            <a:spAutoFit/>
          </a:bodyPr>
          <a:lstStyle/>
          <a:p>
            <a:r>
              <a:rPr lang="en-US" sz="1400" b="1" dirty="0">
                <a:solidFill>
                  <a:schemeClr val="bg1"/>
                </a:solidFill>
                <a:latin typeface="Arial Bold" charset="0"/>
                <a:ea typeface="Arial Bold" charset="0"/>
                <a:cs typeface="Arial Bold" charset="0"/>
              </a:rPr>
              <a:t>idahohousing.com</a:t>
            </a:r>
          </a:p>
        </p:txBody>
      </p:sp>
      <p:cxnSp>
        <p:nvCxnSpPr>
          <p:cNvPr id="7" name="Straight Connector 6"/>
          <p:cNvCxnSpPr/>
          <p:nvPr/>
        </p:nvCxnSpPr>
        <p:spPr>
          <a:xfrm>
            <a:off x="1903142" y="3807962"/>
            <a:ext cx="533771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4601736" y="3964080"/>
            <a:ext cx="0" cy="594731"/>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0230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57696" y="3078760"/>
            <a:ext cx="8462356" cy="1809124"/>
          </a:xfrm>
        </p:spPr>
        <p:txBody>
          <a:bodyPr/>
          <a:lstStyle/>
          <a:p>
            <a:r>
              <a:rPr lang="en-US" dirty="0">
                <a:solidFill>
                  <a:schemeClr val="bg1"/>
                </a:solidFill>
              </a:rPr>
              <a:t>First Loan-Tax Exempt</a:t>
            </a:r>
          </a:p>
        </p:txBody>
      </p:sp>
    </p:spTree>
    <p:extLst>
      <p:ext uri="{BB962C8B-B14F-4D97-AF65-F5344CB8AC3E}">
        <p14:creationId xmlns:p14="http://schemas.microsoft.com/office/powerpoint/2010/main" val="3617229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0727" y="1548944"/>
            <a:ext cx="8062546" cy="378565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mn-cs"/>
              </a:rPr>
              <a:t>Mortgage Revenue Bond (MRB) are financing tools used by state housing finance agencies (HFAs) to finance low-interest mortgages for low- and moderate-income home buyers.  Investors in mortgage revenue bonds are willing to accept a lower rate of return because the interest on the bonds is exempt from federal income tax.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mn-cs"/>
              </a:rPr>
              <a:t>This allows IHFA to offer a Tax Exempt MRB loan program with interest rates up to 1% below market rates,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mn-cs"/>
              </a:rPr>
              <a:t> and sometimes lower!</a:t>
            </a:r>
          </a:p>
        </p:txBody>
      </p:sp>
      <p:pic>
        <p:nvPicPr>
          <p:cNvPr id="3" name="Picture 2" descr="IHFA_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8533" y="5847652"/>
            <a:ext cx="2435469" cy="999890"/>
          </a:xfrm>
          <a:prstGeom prst="rect">
            <a:avLst/>
          </a:prstGeom>
        </p:spPr>
      </p:pic>
      <p:sp>
        <p:nvSpPr>
          <p:cNvPr id="4" name="TextBox 3"/>
          <p:cNvSpPr txBox="1"/>
          <p:nvPr/>
        </p:nvSpPr>
        <p:spPr>
          <a:xfrm>
            <a:off x="202223" y="484451"/>
            <a:ext cx="8704384"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Tax Exempt Mortgage Revenue Bonds</a:t>
            </a:r>
          </a:p>
        </p:txBody>
      </p:sp>
      <p:sp>
        <p:nvSpPr>
          <p:cNvPr id="5" name="TextBox 4"/>
          <p:cNvSpPr txBox="1"/>
          <p:nvPr/>
        </p:nvSpPr>
        <p:spPr>
          <a:xfrm>
            <a:off x="202224" y="6123370"/>
            <a:ext cx="873955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mn-cs"/>
              </a:rPr>
              <a:t>*Source: https://www.ncsha.org/wp-content/uploads/Housing-Bonds-FAQs-2022.pdf</a:t>
            </a:r>
          </a:p>
        </p:txBody>
      </p:sp>
    </p:spTree>
    <p:extLst>
      <p:ext uri="{BB962C8B-B14F-4D97-AF65-F5344CB8AC3E}">
        <p14:creationId xmlns:p14="http://schemas.microsoft.com/office/powerpoint/2010/main" val="2697950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909234" y="2040773"/>
            <a:ext cx="7279037" cy="3292258"/>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0070C0"/>
              </a:buClr>
            </a:pPr>
            <a:endParaRPr lang="en-US" dirty="0"/>
          </a:p>
        </p:txBody>
      </p:sp>
      <p:sp>
        <p:nvSpPr>
          <p:cNvPr id="3" name="Title 1"/>
          <p:cNvSpPr txBox="1">
            <a:spLocks/>
          </p:cNvSpPr>
          <p:nvPr/>
        </p:nvSpPr>
        <p:spPr>
          <a:xfrm>
            <a:off x="0" y="605441"/>
            <a:ext cx="9143999" cy="1356360"/>
          </a:xfrm>
          <a:prstGeom prst="rect">
            <a:avLst/>
          </a:prstGeom>
        </p:spPr>
        <p:txBody>
          <a:bodyPr/>
          <a:lst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Geneva"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a:lstStyle>
          <a:p>
            <a:r>
              <a:rPr lang="en-US" sz="3600" b="1" dirty="0">
                <a:solidFill>
                  <a:srgbClr val="0070C0"/>
                </a:solidFill>
              </a:rPr>
              <a:t>First Loan-Tax Exempt </a:t>
            </a:r>
            <a:r>
              <a:rPr lang="en-US" sz="3600" b="1">
                <a:solidFill>
                  <a:srgbClr val="0070C0"/>
                </a:solidFill>
              </a:rPr>
              <a:t>Loan Program</a:t>
            </a:r>
            <a:br>
              <a:rPr lang="en-US" sz="3600" dirty="0">
                <a:solidFill>
                  <a:srgbClr val="0070C0"/>
                </a:solidFill>
              </a:rPr>
            </a:br>
            <a:endParaRPr lang="en-US" sz="2400" i="1" dirty="0">
              <a:solidFill>
                <a:srgbClr val="0070C0"/>
              </a:solidFill>
            </a:endParaRPr>
          </a:p>
        </p:txBody>
      </p:sp>
      <p:pic>
        <p:nvPicPr>
          <p:cNvPr id="4" name="Picture 3" descr="IHFA_logo.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08533" y="5847652"/>
            <a:ext cx="2435469" cy="999890"/>
          </a:xfrm>
          <a:prstGeom prst="rect">
            <a:avLst/>
          </a:prstGeom>
        </p:spPr>
      </p:pic>
      <p:sp>
        <p:nvSpPr>
          <p:cNvPr id="5" name="Rectangle 4"/>
          <p:cNvSpPr/>
          <p:nvPr/>
        </p:nvSpPr>
        <p:spPr>
          <a:xfrm>
            <a:off x="573579" y="2101852"/>
            <a:ext cx="7764086" cy="3200876"/>
          </a:xfrm>
          <a:prstGeom prst="rect">
            <a:avLst/>
          </a:prstGeom>
        </p:spPr>
        <p:txBody>
          <a:bodyPr wrap="square">
            <a:spAutoFit/>
          </a:bodyPr>
          <a:lstStyle/>
          <a:p>
            <a:pPr marL="285750" indent="-285750">
              <a:buFont typeface="Arial" panose="020B0604020202020204" pitchFamily="34" charset="0"/>
              <a:buChar char="•"/>
            </a:pPr>
            <a:r>
              <a:rPr lang="en-US" dirty="0">
                <a:solidFill>
                  <a:srgbClr val="0070C0"/>
                </a:solidFill>
              </a:rPr>
              <a:t>Must be a First Time Homebuyer – except in Targeted Counties – Not had ownership in a primary residence in the last 3 years preceding closing.</a:t>
            </a:r>
          </a:p>
          <a:p>
            <a:pPr marL="285750" indent="-285750">
              <a:buFont typeface="Arial" panose="020B0604020202020204" pitchFamily="34" charset="0"/>
              <a:buChar char="•"/>
            </a:pPr>
            <a:r>
              <a:rPr lang="en-US" dirty="0">
                <a:solidFill>
                  <a:srgbClr val="0070C0"/>
                </a:solidFill>
              </a:rPr>
              <a:t>Owner Occupied</a:t>
            </a:r>
          </a:p>
          <a:p>
            <a:pPr marL="285750" indent="-285750">
              <a:buFont typeface="Arial" panose="020B0604020202020204" pitchFamily="34" charset="0"/>
              <a:buChar char="•"/>
            </a:pPr>
            <a:r>
              <a:rPr lang="en-US" dirty="0">
                <a:solidFill>
                  <a:srgbClr val="0070C0"/>
                </a:solidFill>
              </a:rPr>
              <a:t>Single Family dwelling –Manufactured allowed – 2-4 Multi Unit allowed</a:t>
            </a:r>
          </a:p>
          <a:p>
            <a:pPr marL="285750" indent="-285750">
              <a:buFont typeface="Arial" panose="020B0604020202020204" pitchFamily="34" charset="0"/>
              <a:buChar char="•"/>
            </a:pPr>
            <a:r>
              <a:rPr lang="en-US" dirty="0">
                <a:solidFill>
                  <a:srgbClr val="0070C0"/>
                </a:solidFill>
              </a:rPr>
              <a:t>May be paired with Second Mortgage </a:t>
            </a:r>
          </a:p>
          <a:p>
            <a:pPr marL="285750" indent="-285750">
              <a:buFont typeface="Arial" panose="020B0604020202020204" pitchFamily="34" charset="0"/>
              <a:buChar char="•"/>
            </a:pPr>
            <a:r>
              <a:rPr lang="en-US" dirty="0">
                <a:solidFill>
                  <a:srgbClr val="0070C0"/>
                </a:solidFill>
              </a:rPr>
              <a:t>Income limits</a:t>
            </a:r>
          </a:p>
          <a:p>
            <a:pPr marL="742950" lvl="1" indent="-285750">
              <a:buFont typeface="Wingdings" panose="05000000000000000000" pitchFamily="2" charset="2"/>
              <a:buChar char="Ø"/>
            </a:pPr>
            <a:r>
              <a:rPr lang="en-US" dirty="0">
                <a:solidFill>
                  <a:srgbClr val="0070C0"/>
                </a:solidFill>
              </a:rPr>
              <a:t>Follow First Loan- Tax Exempt Income Limits</a:t>
            </a:r>
          </a:p>
          <a:p>
            <a:pPr marL="742950" lvl="1" indent="-285750">
              <a:buFont typeface="Wingdings" panose="05000000000000000000" pitchFamily="2" charset="2"/>
              <a:buChar char="Ø"/>
            </a:pPr>
            <a:r>
              <a:rPr lang="en-US" b="1" dirty="0">
                <a:solidFill>
                  <a:srgbClr val="0070C0"/>
                </a:solidFill>
              </a:rPr>
              <a:t>Household Income</a:t>
            </a:r>
            <a:endParaRPr lang="en-US" b="1" i="1" dirty="0">
              <a:solidFill>
                <a:srgbClr val="0070C0"/>
              </a:solidFill>
            </a:endParaRPr>
          </a:p>
          <a:p>
            <a:pPr marL="742950" lvl="1" indent="-285750">
              <a:buFont typeface="Wingdings" panose="05000000000000000000" pitchFamily="2" charset="2"/>
              <a:buChar char="Ø"/>
            </a:pPr>
            <a:r>
              <a:rPr lang="en-US" dirty="0">
                <a:solidFill>
                  <a:srgbClr val="0070C0"/>
                </a:solidFill>
              </a:rPr>
              <a:t>Non-Occupying Co-Borrowers Not Allowed</a:t>
            </a:r>
          </a:p>
          <a:p>
            <a:pPr marL="285750" indent="-285750">
              <a:buFont typeface="Arial" panose="020B0604020202020204" pitchFamily="34" charset="0"/>
              <a:buChar char="•"/>
            </a:pPr>
            <a:endParaRPr lang="en-US" sz="2000" dirty="0">
              <a:solidFill>
                <a:srgbClr val="0070C0"/>
              </a:solidFill>
            </a:endParaRPr>
          </a:p>
          <a:p>
            <a:pPr marL="742950" lvl="1" indent="-285750">
              <a:spcAft>
                <a:spcPts val="600"/>
              </a:spcAft>
              <a:buFont typeface="Arial" panose="020B0604020202020204" pitchFamily="34" charset="0"/>
              <a:buChar char="•"/>
            </a:pPr>
            <a:endParaRPr lang="en-US" sz="2000" dirty="0">
              <a:solidFill>
                <a:srgbClr val="0070C0"/>
              </a:solidFill>
            </a:endParaRPr>
          </a:p>
        </p:txBody>
      </p:sp>
    </p:spTree>
    <p:extLst>
      <p:ext uri="{BB962C8B-B14F-4D97-AF65-F5344CB8AC3E}">
        <p14:creationId xmlns:p14="http://schemas.microsoft.com/office/powerpoint/2010/main" val="3676249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455" y="1172094"/>
            <a:ext cx="8021781" cy="3985706"/>
          </a:xfrm>
          <a:prstGeom prst="rect">
            <a:avLst/>
          </a:prstGeom>
          <a:noFill/>
        </p:spPr>
        <p:txBody>
          <a:bodyPr wrap="square" rtlCol="0">
            <a:spAutoFit/>
          </a:bodyPr>
          <a:lstStyle/>
          <a:p>
            <a:r>
              <a:rPr lang="en-US" b="1" dirty="0">
                <a:solidFill>
                  <a:schemeClr val="tx2">
                    <a:lumMod val="60000"/>
                    <a:lumOff val="40000"/>
                  </a:schemeClr>
                </a:solidFill>
              </a:rPr>
              <a:t>Annual Gross Household income </a:t>
            </a:r>
            <a:r>
              <a:rPr lang="en-US" dirty="0">
                <a:solidFill>
                  <a:schemeClr val="tx2">
                    <a:lumMod val="60000"/>
                    <a:lumOff val="40000"/>
                  </a:schemeClr>
                </a:solidFill>
              </a:rPr>
              <a:t>is the total of all sources of income from anyone:</a:t>
            </a:r>
            <a:endParaRPr lang="en-US" sz="2000" dirty="0">
              <a:solidFill>
                <a:schemeClr val="tx2">
                  <a:lumMod val="60000"/>
                  <a:lumOff val="40000"/>
                </a:schemeClr>
              </a:solidFill>
            </a:endParaRPr>
          </a:p>
          <a:p>
            <a:pPr marL="742950" lvl="1" indent="-285750">
              <a:buFont typeface="Wingdings" panose="05000000000000000000" pitchFamily="2" charset="2"/>
              <a:buChar char="§"/>
            </a:pPr>
            <a:r>
              <a:rPr lang="en-US" dirty="0">
                <a:solidFill>
                  <a:schemeClr val="tx2">
                    <a:lumMod val="60000"/>
                    <a:lumOff val="40000"/>
                  </a:schemeClr>
                </a:solidFill>
              </a:rPr>
              <a:t>On title</a:t>
            </a:r>
            <a:endParaRPr lang="en-US" sz="2000" dirty="0">
              <a:solidFill>
                <a:schemeClr val="tx2">
                  <a:lumMod val="60000"/>
                  <a:lumOff val="40000"/>
                </a:schemeClr>
              </a:solidFill>
            </a:endParaRPr>
          </a:p>
          <a:p>
            <a:pPr marL="742950" lvl="1" indent="-285750">
              <a:buFont typeface="Wingdings" panose="05000000000000000000" pitchFamily="2" charset="2"/>
              <a:buChar char="§"/>
            </a:pPr>
            <a:r>
              <a:rPr lang="en-US" dirty="0">
                <a:solidFill>
                  <a:schemeClr val="tx2">
                    <a:lumMod val="60000"/>
                    <a:lumOff val="40000"/>
                  </a:schemeClr>
                </a:solidFill>
              </a:rPr>
              <a:t>All spouses, whether borrowing or non-borrowing</a:t>
            </a:r>
            <a:endParaRPr lang="en-US" sz="2000" dirty="0">
              <a:solidFill>
                <a:schemeClr val="tx2">
                  <a:lumMod val="60000"/>
                  <a:lumOff val="40000"/>
                </a:schemeClr>
              </a:solidFill>
            </a:endParaRPr>
          </a:p>
          <a:p>
            <a:pPr marL="742950" lvl="1" indent="-285750">
              <a:buFont typeface="Wingdings" panose="05000000000000000000" pitchFamily="2" charset="2"/>
              <a:buChar char="§"/>
            </a:pPr>
            <a:r>
              <a:rPr lang="en-US" dirty="0">
                <a:solidFill>
                  <a:schemeClr val="tx2">
                    <a:lumMod val="60000"/>
                    <a:lumOff val="40000"/>
                  </a:schemeClr>
                </a:solidFill>
              </a:rPr>
              <a:t>All other adult individuals 18 years or older who will both occupy the residence and be liable (primarily or secondarily) on the deed, mortgage, or note</a:t>
            </a:r>
            <a:endParaRPr lang="en-US" sz="2000" dirty="0">
              <a:solidFill>
                <a:schemeClr val="tx2">
                  <a:lumMod val="60000"/>
                  <a:lumOff val="40000"/>
                </a:schemeClr>
              </a:solidFill>
            </a:endParaRPr>
          </a:p>
          <a:p>
            <a:endParaRPr lang="en-US" sz="1100" dirty="0">
              <a:solidFill>
                <a:schemeClr val="tx2">
                  <a:lumMod val="60000"/>
                  <a:lumOff val="40000"/>
                </a:schemeClr>
              </a:solidFill>
            </a:endParaRPr>
          </a:p>
          <a:p>
            <a:r>
              <a:rPr lang="en-US" sz="1100" dirty="0">
                <a:solidFill>
                  <a:schemeClr val="tx2">
                    <a:lumMod val="60000"/>
                    <a:lumOff val="40000"/>
                  </a:schemeClr>
                </a:solidFill>
              </a:rPr>
              <a:t> </a:t>
            </a:r>
            <a:r>
              <a:rPr lang="en-US" i="1" dirty="0">
                <a:solidFill>
                  <a:schemeClr val="tx2">
                    <a:lumMod val="60000"/>
                    <a:lumOff val="40000"/>
                  </a:schemeClr>
                </a:solidFill>
              </a:rPr>
              <a:t>This income calculation methodology is applied to each loan to accurately and completely measure the household’s total gross income for the </a:t>
            </a:r>
            <a:r>
              <a:rPr lang="en-US" i="1" dirty="0">
                <a:solidFill>
                  <a:srgbClr val="FF0000"/>
                </a:solidFill>
              </a:rPr>
              <a:t>prospective 12 months (in the future) from the application date. </a:t>
            </a:r>
            <a:endParaRPr lang="en-US" sz="2000" dirty="0">
              <a:solidFill>
                <a:srgbClr val="FF0000"/>
              </a:solidFill>
            </a:endParaRPr>
          </a:p>
          <a:p>
            <a:endParaRPr lang="en-US" sz="1400" dirty="0">
              <a:solidFill>
                <a:schemeClr val="tx2">
                  <a:lumMod val="60000"/>
                  <a:lumOff val="40000"/>
                </a:schemeClr>
              </a:solidFill>
            </a:endParaRPr>
          </a:p>
          <a:p>
            <a:endParaRPr lang="en-US" sz="1600" i="1" dirty="0">
              <a:solidFill>
                <a:srgbClr val="0070C0"/>
              </a:solidFill>
            </a:endParaRPr>
          </a:p>
          <a:p>
            <a:endParaRPr lang="en-US" sz="1600" i="1" dirty="0">
              <a:solidFill>
                <a:srgbClr val="0070C0"/>
              </a:solidFill>
            </a:endParaRPr>
          </a:p>
          <a:p>
            <a:endParaRPr lang="en-US" sz="1600" i="1" dirty="0">
              <a:solidFill>
                <a:srgbClr val="0070C0"/>
              </a:solidFill>
            </a:endParaRPr>
          </a:p>
          <a:p>
            <a:endParaRPr lang="en-US" dirty="0"/>
          </a:p>
        </p:txBody>
      </p:sp>
    </p:spTree>
    <p:extLst>
      <p:ext uri="{BB962C8B-B14F-4D97-AF65-F5344CB8AC3E}">
        <p14:creationId xmlns:p14="http://schemas.microsoft.com/office/powerpoint/2010/main" val="1081239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0734" y="897774"/>
            <a:ext cx="6201295" cy="4616648"/>
          </a:xfrm>
          <a:prstGeom prst="rect">
            <a:avLst/>
          </a:prstGeom>
          <a:noFill/>
        </p:spPr>
        <p:txBody>
          <a:bodyPr wrap="square" rtlCol="0">
            <a:spAutoFit/>
          </a:bodyPr>
          <a:lstStyle/>
          <a:p>
            <a:r>
              <a:rPr lang="en-US" sz="1600" b="1" dirty="0">
                <a:solidFill>
                  <a:srgbClr val="0070C0"/>
                </a:solidFill>
              </a:rPr>
              <a:t>Income to be included in household income calculation:</a:t>
            </a:r>
            <a:endParaRPr lang="en-US" sz="1600" dirty="0">
              <a:solidFill>
                <a:srgbClr val="0070C0"/>
              </a:solidFill>
            </a:endParaRPr>
          </a:p>
          <a:p>
            <a:r>
              <a:rPr lang="en-US" sz="1600" b="1" i="1" dirty="0">
                <a:solidFill>
                  <a:srgbClr val="0070C0"/>
                </a:solidFill>
              </a:rPr>
              <a:t> </a:t>
            </a:r>
            <a:endParaRPr lang="en-US" sz="1600" dirty="0">
              <a:solidFill>
                <a:srgbClr val="0070C0"/>
              </a:solidFill>
            </a:endParaRPr>
          </a:p>
          <a:p>
            <a:pPr marL="285750" lvl="0" indent="-285750">
              <a:buFont typeface="Wingdings" panose="05000000000000000000" pitchFamily="2" charset="2"/>
              <a:buChar char="§"/>
            </a:pPr>
            <a:r>
              <a:rPr lang="en-US" sz="1600" dirty="0">
                <a:solidFill>
                  <a:srgbClr val="0070C0"/>
                </a:solidFill>
              </a:rPr>
              <a:t>Base </a:t>
            </a:r>
          </a:p>
          <a:p>
            <a:pPr marL="285750" lvl="0" indent="-285750">
              <a:buFont typeface="Wingdings" panose="05000000000000000000" pitchFamily="2" charset="2"/>
              <a:buChar char="§"/>
            </a:pPr>
            <a:r>
              <a:rPr lang="en-US" sz="1600" dirty="0">
                <a:solidFill>
                  <a:srgbClr val="0070C0"/>
                </a:solidFill>
              </a:rPr>
              <a:t>Overtime, Bonus &amp; Commission</a:t>
            </a:r>
          </a:p>
          <a:p>
            <a:pPr marL="285750" lvl="0" indent="-285750">
              <a:buFont typeface="Wingdings" panose="05000000000000000000" pitchFamily="2" charset="2"/>
              <a:buChar char="§"/>
            </a:pPr>
            <a:r>
              <a:rPr lang="en-US" sz="1600" dirty="0">
                <a:solidFill>
                  <a:srgbClr val="0070C0"/>
                </a:solidFill>
              </a:rPr>
              <a:t>Social Security Income</a:t>
            </a:r>
          </a:p>
          <a:p>
            <a:pPr marL="285750" lvl="0" indent="-285750">
              <a:buFont typeface="Wingdings" panose="05000000000000000000" pitchFamily="2" charset="2"/>
              <a:buChar char="§"/>
            </a:pPr>
            <a:r>
              <a:rPr lang="en-US" sz="1600" dirty="0">
                <a:solidFill>
                  <a:srgbClr val="0070C0"/>
                </a:solidFill>
              </a:rPr>
              <a:t>Alimony and/or Child Support</a:t>
            </a:r>
          </a:p>
          <a:p>
            <a:pPr marL="742950" lvl="1" indent="-285750">
              <a:buFont typeface="Wingdings" panose="05000000000000000000" pitchFamily="2" charset="2"/>
              <a:buChar char="§"/>
            </a:pPr>
            <a:r>
              <a:rPr lang="en-US" sz="1600" dirty="0">
                <a:solidFill>
                  <a:srgbClr val="0070C0"/>
                </a:solidFill>
              </a:rPr>
              <a:t>Pensions, Annuities, Disability, or Death Benefits or Long-Term Care Insurance</a:t>
            </a:r>
          </a:p>
          <a:p>
            <a:pPr marL="285750" lvl="0" indent="-285750">
              <a:buFont typeface="Wingdings" panose="05000000000000000000" pitchFamily="2" charset="2"/>
              <a:buChar char="§"/>
            </a:pPr>
            <a:r>
              <a:rPr lang="en-US" sz="1600" dirty="0">
                <a:solidFill>
                  <a:srgbClr val="0070C0"/>
                </a:solidFill>
              </a:rPr>
              <a:t>Recurring Cash Allowances &amp; Gifts</a:t>
            </a:r>
          </a:p>
          <a:p>
            <a:pPr marL="285750" lvl="0" indent="-285750">
              <a:buFont typeface="Wingdings" panose="05000000000000000000" pitchFamily="2" charset="2"/>
              <a:buChar char="§"/>
            </a:pPr>
            <a:r>
              <a:rPr lang="en-US" sz="1600" dirty="0">
                <a:solidFill>
                  <a:srgbClr val="0070C0"/>
                </a:solidFill>
              </a:rPr>
              <a:t>Business Income</a:t>
            </a:r>
          </a:p>
          <a:p>
            <a:pPr marL="285750" lvl="0" indent="-285750">
              <a:buFont typeface="Wingdings" panose="05000000000000000000" pitchFamily="2" charset="2"/>
              <a:buChar char="§"/>
            </a:pPr>
            <a:r>
              <a:rPr lang="en-US" sz="1600" dirty="0">
                <a:solidFill>
                  <a:srgbClr val="0070C0"/>
                </a:solidFill>
              </a:rPr>
              <a:t>Interest / Dividend Income</a:t>
            </a:r>
          </a:p>
          <a:p>
            <a:pPr lvl="0"/>
            <a:endParaRPr lang="en-US" sz="2000" dirty="0">
              <a:solidFill>
                <a:srgbClr val="0070C0"/>
              </a:solidFill>
            </a:endParaRPr>
          </a:p>
          <a:p>
            <a:pPr lvl="0"/>
            <a:r>
              <a:rPr lang="en-US" sz="1600" b="1" dirty="0">
                <a:solidFill>
                  <a:srgbClr val="0070C0"/>
                </a:solidFill>
              </a:rPr>
              <a:t>Other Income: </a:t>
            </a:r>
            <a:r>
              <a:rPr lang="en-US" sz="1600" i="1" dirty="0">
                <a:solidFill>
                  <a:srgbClr val="0070C0"/>
                </a:solidFill>
              </a:rPr>
              <a:t>tips, unemployment income, seasonal employment, National Guard, supplemental income</a:t>
            </a:r>
          </a:p>
          <a:p>
            <a:pPr lvl="0"/>
            <a:endParaRPr lang="en-US" sz="1600" i="1" dirty="0">
              <a:solidFill>
                <a:srgbClr val="0070C0"/>
              </a:solidFill>
            </a:endParaRPr>
          </a:p>
          <a:p>
            <a:pPr lvl="0"/>
            <a:r>
              <a:rPr lang="en-US" sz="1600" b="1" dirty="0">
                <a:solidFill>
                  <a:srgbClr val="0070C0"/>
                </a:solidFill>
              </a:rPr>
              <a:t>Payments in lieu of earning : </a:t>
            </a:r>
            <a:r>
              <a:rPr lang="en-US" sz="1600" i="1" dirty="0">
                <a:solidFill>
                  <a:srgbClr val="0070C0"/>
                </a:solidFill>
              </a:rPr>
              <a:t>unemployment, disability compensation, worker’s compensation, severance pay</a:t>
            </a:r>
            <a:r>
              <a:rPr lang="en-US" sz="1600" dirty="0">
                <a:solidFill>
                  <a:srgbClr val="0070C0"/>
                </a:solidFill>
              </a:rPr>
              <a:t>, </a:t>
            </a:r>
            <a:r>
              <a:rPr lang="en-US" sz="1600" i="1" dirty="0">
                <a:solidFill>
                  <a:srgbClr val="0070C0"/>
                </a:solidFill>
              </a:rPr>
              <a:t>welfare assistance</a:t>
            </a:r>
          </a:p>
          <a:p>
            <a:endParaRPr lang="en-US" i="1" dirty="0">
              <a:solidFill>
                <a:srgbClr val="0070C0"/>
              </a:solidFill>
            </a:endParaRPr>
          </a:p>
        </p:txBody>
      </p:sp>
    </p:spTree>
    <p:extLst>
      <p:ext uri="{BB962C8B-B14F-4D97-AF65-F5344CB8AC3E}">
        <p14:creationId xmlns:p14="http://schemas.microsoft.com/office/powerpoint/2010/main" val="422951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9709" y="1379912"/>
            <a:ext cx="8279477" cy="2554545"/>
          </a:xfrm>
          <a:prstGeom prst="rect">
            <a:avLst/>
          </a:prstGeom>
          <a:noFill/>
        </p:spPr>
        <p:txBody>
          <a:bodyPr wrap="square" rtlCol="0">
            <a:spAutoFit/>
          </a:bodyPr>
          <a:lstStyle/>
          <a:p>
            <a:r>
              <a:rPr lang="en-US" b="1" dirty="0">
                <a:solidFill>
                  <a:srgbClr val="0070C0"/>
                </a:solidFill>
              </a:rPr>
              <a:t>Some Income Exclusions may apply</a:t>
            </a:r>
          </a:p>
          <a:p>
            <a:endParaRPr lang="en-US" b="1" dirty="0">
              <a:solidFill>
                <a:srgbClr val="0070C0"/>
              </a:solidFill>
            </a:endParaRPr>
          </a:p>
          <a:p>
            <a:r>
              <a:rPr lang="en-US" dirty="0">
                <a:solidFill>
                  <a:srgbClr val="0070C0"/>
                </a:solidFill>
              </a:rPr>
              <a:t>Including but not limited to the following:</a:t>
            </a:r>
          </a:p>
          <a:p>
            <a:endParaRPr lang="en-US" dirty="0">
              <a:solidFill>
                <a:srgbClr val="0070C0"/>
              </a:solidFill>
            </a:endParaRPr>
          </a:p>
          <a:p>
            <a:pPr marL="285750" indent="-285750">
              <a:lnSpc>
                <a:spcPct val="150000"/>
              </a:lnSpc>
              <a:buFont typeface="Arial" panose="020B0604020202020204" pitchFamily="34" charset="0"/>
              <a:buChar char="•"/>
            </a:pPr>
            <a:r>
              <a:rPr lang="en-US" sz="1600" i="1" dirty="0">
                <a:solidFill>
                  <a:srgbClr val="0070C0"/>
                </a:solidFill>
              </a:rPr>
              <a:t>Payments received for care of foster children or adults</a:t>
            </a:r>
          </a:p>
          <a:p>
            <a:pPr marL="285750" indent="-285750">
              <a:buFont typeface="Arial" panose="020B0604020202020204" pitchFamily="34" charset="0"/>
              <a:buChar char="•"/>
            </a:pPr>
            <a:r>
              <a:rPr lang="en-US" sz="1600" i="1" dirty="0">
                <a:solidFill>
                  <a:srgbClr val="0070C0"/>
                </a:solidFill>
              </a:rPr>
              <a:t>Lump-sum additions to family assets,</a:t>
            </a:r>
          </a:p>
          <a:p>
            <a:pPr lvl="1"/>
            <a:r>
              <a:rPr lang="en-US" sz="1600" i="1" dirty="0">
                <a:solidFill>
                  <a:srgbClr val="0070C0"/>
                </a:solidFill>
              </a:rPr>
              <a:t>such as inheritance, insurance payments</a:t>
            </a:r>
          </a:p>
          <a:p>
            <a:pPr marL="285750" indent="-285750">
              <a:buFont typeface="Arial" panose="020B0604020202020204" pitchFamily="34" charset="0"/>
              <a:buChar char="•"/>
            </a:pPr>
            <a:r>
              <a:rPr lang="en-US" sz="1600" i="1" dirty="0">
                <a:solidFill>
                  <a:srgbClr val="0070C0"/>
                </a:solidFill>
              </a:rPr>
              <a:t>Amounts received by household that are specific reimbursements for expenses</a:t>
            </a:r>
          </a:p>
          <a:p>
            <a:endParaRPr lang="en-US" sz="1600" dirty="0"/>
          </a:p>
        </p:txBody>
      </p:sp>
    </p:spTree>
    <p:extLst>
      <p:ext uri="{BB962C8B-B14F-4D97-AF65-F5344CB8AC3E}">
        <p14:creationId xmlns:p14="http://schemas.microsoft.com/office/powerpoint/2010/main" val="969381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63286" y="648393"/>
            <a:ext cx="6475615" cy="1015663"/>
          </a:xfrm>
          <a:prstGeom prst="rect">
            <a:avLst/>
          </a:prstGeom>
          <a:noFill/>
        </p:spPr>
        <p:txBody>
          <a:bodyPr wrap="square" rtlCol="0">
            <a:spAutoFit/>
          </a:bodyPr>
          <a:lstStyle/>
          <a:p>
            <a:pPr algn="ctr"/>
            <a:r>
              <a:rPr lang="en-US" sz="2400" b="1" u="sng" dirty="0"/>
              <a:t>Household Income vs Qualifying Income</a:t>
            </a:r>
          </a:p>
          <a:p>
            <a:pPr algn="ctr"/>
            <a:r>
              <a:rPr lang="en-US" i="1" dirty="0"/>
              <a:t>Household – Projected 12 months</a:t>
            </a:r>
          </a:p>
          <a:p>
            <a:pPr algn="ctr"/>
            <a:r>
              <a:rPr lang="en-US" i="1" dirty="0"/>
              <a:t>Qualifying – Past</a:t>
            </a:r>
          </a:p>
        </p:txBody>
      </p:sp>
      <p:sp>
        <p:nvSpPr>
          <p:cNvPr id="3" name="TextBox 2"/>
          <p:cNvSpPr txBox="1"/>
          <p:nvPr/>
        </p:nvSpPr>
        <p:spPr>
          <a:xfrm>
            <a:off x="381271" y="1664056"/>
            <a:ext cx="8578734" cy="4708981"/>
          </a:xfrm>
          <a:prstGeom prst="rect">
            <a:avLst/>
          </a:prstGeom>
          <a:noFill/>
        </p:spPr>
        <p:txBody>
          <a:bodyPr wrap="square" rtlCol="0">
            <a:spAutoFit/>
          </a:bodyPr>
          <a:lstStyle/>
          <a:p>
            <a:r>
              <a:rPr lang="en-US" sz="1600" dirty="0"/>
              <a:t>Annual Gross Household Income – projected income from loan application date forward 12 months</a:t>
            </a:r>
          </a:p>
          <a:p>
            <a:endParaRPr lang="en-US" sz="1600" dirty="0"/>
          </a:p>
          <a:p>
            <a:r>
              <a:rPr lang="en-US" sz="1600" dirty="0"/>
              <a:t>To determine full-time income multiply:</a:t>
            </a:r>
          </a:p>
          <a:p>
            <a:pPr marL="914400" indent="-285750">
              <a:buFont typeface="Arial" panose="020B0604020202020204" pitchFamily="34" charset="0"/>
              <a:buChar char="•"/>
            </a:pPr>
            <a:r>
              <a:rPr lang="en-US" sz="1600" dirty="0"/>
              <a:t>Hourly wages by 2080</a:t>
            </a:r>
          </a:p>
          <a:p>
            <a:pPr marL="914400" indent="-285750">
              <a:buFont typeface="Arial" panose="020B0604020202020204" pitchFamily="34" charset="0"/>
              <a:buChar char="•"/>
            </a:pPr>
            <a:r>
              <a:rPr lang="en-US" sz="1600" dirty="0"/>
              <a:t>Weekly wages by 52</a:t>
            </a:r>
          </a:p>
          <a:p>
            <a:pPr marL="914400" indent="-285750">
              <a:buFont typeface="Arial" panose="020B0604020202020204" pitchFamily="34" charset="0"/>
              <a:buChar char="•"/>
            </a:pPr>
            <a:r>
              <a:rPr lang="en-US" sz="1600" dirty="0"/>
              <a:t>Bi-weekly wages by 26</a:t>
            </a:r>
          </a:p>
          <a:p>
            <a:pPr marL="914400" indent="-285750">
              <a:buFont typeface="Arial" panose="020B0604020202020204" pitchFamily="34" charset="0"/>
              <a:buChar char="•"/>
            </a:pPr>
            <a:r>
              <a:rPr lang="en-US" sz="1600" dirty="0"/>
              <a:t>Semi-monthly wages by 24</a:t>
            </a:r>
          </a:p>
          <a:p>
            <a:pPr marL="914400" indent="-285750">
              <a:buFont typeface="Arial" panose="020B0604020202020204" pitchFamily="34" charset="0"/>
              <a:buChar char="•"/>
            </a:pPr>
            <a:r>
              <a:rPr lang="en-US" sz="1600" dirty="0"/>
              <a:t>Monthly wages by 12</a:t>
            </a:r>
          </a:p>
          <a:p>
            <a:endParaRPr lang="en-US" dirty="0"/>
          </a:p>
          <a:p>
            <a:r>
              <a:rPr lang="en-US" sz="1600" dirty="0"/>
              <a:t>To determine Annual Gross Household Income for less than full-time employment, multiply:</a:t>
            </a:r>
          </a:p>
          <a:p>
            <a:endParaRPr lang="en-US" sz="1600" dirty="0"/>
          </a:p>
          <a:p>
            <a:pPr marL="914400" indent="-457200">
              <a:buFont typeface="Arial" panose="020B0604020202020204" pitchFamily="34" charset="0"/>
              <a:buChar char="•"/>
            </a:pPr>
            <a:r>
              <a:rPr lang="en-US" sz="1600" dirty="0"/>
              <a:t>Hourly wages by the number of hours the person is expected to work per week X 52</a:t>
            </a:r>
          </a:p>
          <a:p>
            <a:pPr marL="914400" indent="-457200">
              <a:buFont typeface="Arial" panose="020B0604020202020204" pitchFamily="34" charset="0"/>
              <a:buChar char="•"/>
            </a:pPr>
            <a:endParaRPr lang="en-US" sz="1600" dirty="0"/>
          </a:p>
          <a:p>
            <a:r>
              <a:rPr lang="en-US" sz="1600" i="1" dirty="0"/>
              <a:t>If a range of hours is given, you must use the highest number of hours. If this puts the HH income over limits, you may need to contact the employer and clarify. If the hours are irregular, average the number of regular hours at current regular pay rate and average the overtime hour’s times current overtime rate.</a:t>
            </a:r>
          </a:p>
          <a:p>
            <a:pPr indent="-457200">
              <a:buFont typeface="Arial" panose="020B0604020202020204" pitchFamily="34" charset="0"/>
              <a:buChar char="•"/>
            </a:pPr>
            <a:endParaRPr lang="en-US" dirty="0"/>
          </a:p>
        </p:txBody>
      </p:sp>
    </p:spTree>
    <p:extLst>
      <p:ext uri="{BB962C8B-B14F-4D97-AF65-F5344CB8AC3E}">
        <p14:creationId xmlns:p14="http://schemas.microsoft.com/office/powerpoint/2010/main" val="3919194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9642" y="700796"/>
            <a:ext cx="8617035" cy="5047536"/>
          </a:xfrm>
          <a:prstGeom prst="rect">
            <a:avLst/>
          </a:prstGeom>
          <a:noFill/>
        </p:spPr>
        <p:txBody>
          <a:bodyPr wrap="square" rtlCol="0">
            <a:spAutoFit/>
          </a:bodyPr>
          <a:lstStyle/>
          <a:p>
            <a:r>
              <a:rPr lang="en-US" sz="1600" dirty="0"/>
              <a:t>Lenders must determine the household earnings for the “current period”.  The “current period” begins with the pay period  prior to the date of the loan application an ends at loan approval.</a:t>
            </a:r>
          </a:p>
          <a:p>
            <a:endParaRPr lang="en-US" sz="1600" dirty="0"/>
          </a:p>
          <a:p>
            <a:r>
              <a:rPr lang="en-US" sz="1600" dirty="0"/>
              <a:t>If a VOE reflects a raise within the first 12 months of loan, the raise must be considered in calculations.</a:t>
            </a:r>
          </a:p>
          <a:p>
            <a:endParaRPr lang="en-US" sz="1600" dirty="0"/>
          </a:p>
          <a:p>
            <a:r>
              <a:rPr lang="en-US" sz="1600" b="1" dirty="0"/>
              <a:t>Part-Time Employment –</a:t>
            </a:r>
          </a:p>
          <a:p>
            <a:r>
              <a:rPr lang="en-US" sz="1600" dirty="0"/>
              <a:t>Average of hours worked in “current period” by regular rate of pay.</a:t>
            </a:r>
          </a:p>
          <a:p>
            <a:endParaRPr lang="en-US" sz="1600" dirty="0"/>
          </a:p>
          <a:p>
            <a:r>
              <a:rPr lang="en-US" sz="1600" dirty="0"/>
              <a:t>If a VOE reflects differently, you must use the higher of the two.</a:t>
            </a:r>
          </a:p>
          <a:p>
            <a:endParaRPr lang="en-US" sz="1600" dirty="0"/>
          </a:p>
          <a:p>
            <a:endParaRPr lang="en-US" sz="1600" dirty="0"/>
          </a:p>
          <a:p>
            <a:r>
              <a:rPr lang="en-US" sz="1600" b="1" dirty="0"/>
              <a:t>Overtime - </a:t>
            </a:r>
          </a:p>
          <a:p>
            <a:r>
              <a:rPr lang="en-US" sz="1600" dirty="0"/>
              <a:t>To calculate overtime for compliance purposes, first consider the amount earned during the "current period" and annualize it. </a:t>
            </a:r>
          </a:p>
          <a:p>
            <a:endParaRPr lang="en-US" sz="1600" dirty="0"/>
          </a:p>
          <a:p>
            <a:r>
              <a:rPr lang="en-US" sz="1600" dirty="0"/>
              <a:t>If the Borrower claims that the overtime earned in the "current period" is excessive or unusual, the Mortgage Lender may average the number of hours of overtime worked during the previous two years. Multiply the average monthly hours by the current rate of overtime pay and use that figure for overtime earnings.</a:t>
            </a:r>
          </a:p>
          <a:p>
            <a:endParaRPr lang="en-US" dirty="0"/>
          </a:p>
        </p:txBody>
      </p:sp>
    </p:spTree>
    <p:extLst>
      <p:ext uri="{BB962C8B-B14F-4D97-AF65-F5344CB8AC3E}">
        <p14:creationId xmlns:p14="http://schemas.microsoft.com/office/powerpoint/2010/main" val="1510705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257" y="1103907"/>
            <a:ext cx="8628611" cy="3272563"/>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Bonus: </a:t>
            </a:r>
            <a:r>
              <a:rPr lang="en-US" dirty="0">
                <a:latin typeface="Calibri" panose="020F0502020204030204" pitchFamily="34" charset="0"/>
                <a:ea typeface="Calibri" panose="020F0502020204030204" pitchFamily="34" charset="0"/>
                <a:cs typeface="Times New Roman" panose="02020603050405020304" pitchFamily="18" charset="0"/>
              </a:rPr>
              <a:t>The gross amount of a recurring bonus before any payroll deductions is to be included in the income calculation when the following applies:</a:t>
            </a:r>
          </a:p>
          <a:p>
            <a:pPr indent="457200">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 The bonus is included in the computation of income by the employer; or</a:t>
            </a:r>
          </a:p>
          <a:p>
            <a:pPr indent="457200">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b) There is a history of bonuses.</a:t>
            </a:r>
          </a:p>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If the information is available, the amount of the bonus income to be included for compliance is the bonus paid or payable for the calendar year in which the loan is closed.</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Commissions: </a:t>
            </a:r>
            <a:r>
              <a:rPr lang="en-US" dirty="0">
                <a:latin typeface="Calibri" panose="020F0502020204030204" pitchFamily="34" charset="0"/>
                <a:ea typeface="Calibri" panose="020F0502020204030204" pitchFamily="34" charset="0"/>
                <a:cs typeface="Times New Roman" panose="02020603050405020304" pitchFamily="18" charset="0"/>
              </a:rPr>
              <a:t>Income derived from commissions should be based on the "current period" unless evidence is provided which justifies averaging the commissions. </a:t>
            </a:r>
          </a:p>
        </p:txBody>
      </p:sp>
    </p:spTree>
    <p:extLst>
      <p:ext uri="{BB962C8B-B14F-4D97-AF65-F5344CB8AC3E}">
        <p14:creationId xmlns:p14="http://schemas.microsoft.com/office/powerpoint/2010/main" val="3507876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 y="803063"/>
            <a:ext cx="8412480" cy="2552686"/>
          </a:xfrm>
          <a:prstGeom prst="rect">
            <a:avLst/>
          </a:prstGeom>
        </p:spPr>
        <p:txBody>
          <a:bodyPr wrap="squar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Self-employment: </a:t>
            </a:r>
            <a:r>
              <a:rPr lang="en-US" dirty="0">
                <a:latin typeface="Calibri" panose="020F0502020204030204" pitchFamily="34" charset="0"/>
                <a:ea typeface="Calibri" panose="020F0502020204030204" pitchFamily="34" charset="0"/>
                <a:cs typeface="Times New Roman" panose="02020603050405020304" pitchFamily="18" charset="0"/>
              </a:rPr>
              <a:t>The procedure for calculating Annual Gross Household Income for self-employed applicants is the same as under FHA, VA or Fannie Mae underwriting guidelines. As in standard underwriting, depreciation and depletion are to be added back to determine annual income. Tax returns, a current financial statement, current P&amp;L Statement and a self-employed cash flow analysis are required for all self-employment applicants. Two years signed corporate, or partnership tax returns are required in addition to personal returns. </a:t>
            </a: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2917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A35C37-E678-47AB-790D-A7921ED707A4}"/>
              </a:ext>
            </a:extLst>
          </p:cNvPr>
          <p:cNvPicPr>
            <a:picLocks noChangeAspect="1"/>
          </p:cNvPicPr>
          <p:nvPr/>
        </p:nvPicPr>
        <p:blipFill>
          <a:blip r:embed="rId2"/>
          <a:stretch>
            <a:fillRect/>
          </a:stretch>
        </p:blipFill>
        <p:spPr>
          <a:xfrm>
            <a:off x="253032" y="940279"/>
            <a:ext cx="8286684" cy="4775040"/>
          </a:xfrm>
          <a:prstGeom prst="rect">
            <a:avLst/>
          </a:prstGeom>
        </p:spPr>
      </p:pic>
    </p:spTree>
    <p:extLst>
      <p:ext uri="{BB962C8B-B14F-4D97-AF65-F5344CB8AC3E}">
        <p14:creationId xmlns:p14="http://schemas.microsoft.com/office/powerpoint/2010/main" val="1081283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1140" y="101394"/>
            <a:ext cx="8221287" cy="7417415"/>
          </a:xfrm>
          <a:prstGeom prst="rect">
            <a:avLst/>
          </a:prstGeom>
          <a:noFill/>
        </p:spPr>
        <p:txBody>
          <a:bodyPr wrap="square" rtlCol="0">
            <a:spAutoFit/>
          </a:bodyPr>
          <a:lstStyle/>
          <a:p>
            <a:r>
              <a:rPr lang="en-US" dirty="0">
                <a:solidFill>
                  <a:schemeClr val="tx2">
                    <a:lumMod val="60000"/>
                    <a:lumOff val="40000"/>
                  </a:schemeClr>
                </a:solidFill>
              </a:rPr>
              <a:t> </a:t>
            </a:r>
          </a:p>
          <a:p>
            <a:pPr algn="ctr"/>
            <a:r>
              <a:rPr lang="en-US" sz="2400" b="1" dirty="0">
                <a:solidFill>
                  <a:srgbClr val="0070C0"/>
                </a:solidFill>
              </a:rPr>
              <a:t>Required Documentation</a:t>
            </a:r>
          </a:p>
          <a:p>
            <a:pPr algn="ctr"/>
            <a:endParaRPr lang="en-US" sz="2400" dirty="0">
              <a:solidFill>
                <a:srgbClr val="0070C0"/>
              </a:solidFill>
            </a:endParaRPr>
          </a:p>
          <a:p>
            <a:pPr lvl="0"/>
            <a:r>
              <a:rPr lang="en-US" sz="1600" b="1" dirty="0">
                <a:solidFill>
                  <a:srgbClr val="0070C0"/>
                </a:solidFill>
              </a:rPr>
              <a:t>First-time homebuyer </a:t>
            </a:r>
            <a:r>
              <a:rPr lang="en-US" sz="1600" dirty="0">
                <a:solidFill>
                  <a:srgbClr val="0070C0"/>
                </a:solidFill>
              </a:rPr>
              <a:t>is verified using the credit report and/or borrower attestation.</a:t>
            </a:r>
          </a:p>
          <a:p>
            <a:endParaRPr lang="en-US" sz="1600" b="1" dirty="0">
              <a:solidFill>
                <a:srgbClr val="0070C0"/>
              </a:solidFill>
            </a:endParaRPr>
          </a:p>
          <a:p>
            <a:r>
              <a:rPr lang="en-US" sz="1600" b="1" dirty="0">
                <a:solidFill>
                  <a:srgbClr val="0070C0"/>
                </a:solidFill>
              </a:rPr>
              <a:t>Required Documentation: </a:t>
            </a:r>
          </a:p>
          <a:p>
            <a:pPr marL="742950" lvl="1" indent="-285750">
              <a:buFont typeface="Wingdings" panose="05000000000000000000" pitchFamily="2" charset="2"/>
              <a:buChar char="§"/>
            </a:pPr>
            <a:r>
              <a:rPr lang="en-US" sz="1600" dirty="0">
                <a:solidFill>
                  <a:srgbClr val="0070C0"/>
                </a:solidFill>
              </a:rPr>
              <a:t>IHFA Borrower Affidavit and Lender/Broker Certification  </a:t>
            </a:r>
            <a:r>
              <a:rPr lang="en-US" sz="1000" i="1" dirty="0">
                <a:solidFill>
                  <a:srgbClr val="0070C0"/>
                </a:solidFill>
              </a:rPr>
              <a:t>12/2024</a:t>
            </a:r>
          </a:p>
          <a:p>
            <a:pPr marL="742950" lvl="1" indent="-285750">
              <a:buFont typeface="Wingdings" panose="05000000000000000000" pitchFamily="2" charset="2"/>
              <a:buChar char="§"/>
            </a:pPr>
            <a:r>
              <a:rPr lang="en-US" sz="1600" dirty="0">
                <a:solidFill>
                  <a:srgbClr val="0070C0"/>
                </a:solidFill>
              </a:rPr>
              <a:t>Recapture Notice </a:t>
            </a:r>
            <a:r>
              <a:rPr lang="en-US" sz="1000" i="1" dirty="0">
                <a:solidFill>
                  <a:srgbClr val="0070C0"/>
                </a:solidFill>
              </a:rPr>
              <a:t>05/05/2025</a:t>
            </a:r>
          </a:p>
          <a:p>
            <a:pPr marL="742950" lvl="1" indent="-285750">
              <a:buFont typeface="Wingdings" panose="05000000000000000000" pitchFamily="2" charset="2"/>
              <a:buChar char="§"/>
            </a:pPr>
            <a:r>
              <a:rPr lang="en-US" sz="1600" dirty="0">
                <a:solidFill>
                  <a:srgbClr val="0070C0"/>
                </a:solidFill>
              </a:rPr>
              <a:t>Recapture Summary </a:t>
            </a:r>
            <a:r>
              <a:rPr lang="en-US" sz="1000" i="1" dirty="0">
                <a:solidFill>
                  <a:srgbClr val="0070C0"/>
                </a:solidFill>
              </a:rPr>
              <a:t>12/2024</a:t>
            </a:r>
            <a:endParaRPr lang="en-US" sz="1000" dirty="0">
              <a:solidFill>
                <a:srgbClr val="0070C0"/>
              </a:solidFill>
            </a:endParaRPr>
          </a:p>
          <a:p>
            <a:pPr marL="742950" lvl="1" indent="-285750">
              <a:buFont typeface="Wingdings" panose="05000000000000000000" pitchFamily="2" charset="2"/>
              <a:buChar char="§"/>
            </a:pPr>
            <a:r>
              <a:rPr lang="en-US" sz="1600" dirty="0">
                <a:solidFill>
                  <a:srgbClr val="0070C0"/>
                </a:solidFill>
              </a:rPr>
              <a:t>Recapture Reimbursement </a:t>
            </a:r>
            <a:r>
              <a:rPr lang="en-US" sz="1000" i="1" dirty="0">
                <a:solidFill>
                  <a:srgbClr val="0070C0"/>
                </a:solidFill>
              </a:rPr>
              <a:t>12/2024</a:t>
            </a:r>
            <a:endParaRPr lang="en-US" sz="1600" dirty="0">
              <a:solidFill>
                <a:srgbClr val="0070C0"/>
              </a:solidFill>
            </a:endParaRPr>
          </a:p>
          <a:p>
            <a:pPr marL="742950" lvl="1" indent="-285750">
              <a:buFont typeface="Wingdings" panose="05000000000000000000" pitchFamily="2" charset="2"/>
              <a:buChar char="§"/>
            </a:pPr>
            <a:r>
              <a:rPr lang="en-US" sz="1600" dirty="0">
                <a:solidFill>
                  <a:srgbClr val="0070C0"/>
                </a:solidFill>
              </a:rPr>
              <a:t>Sellers Affidavit  </a:t>
            </a:r>
            <a:r>
              <a:rPr lang="en-US" sz="1000" i="1" dirty="0">
                <a:solidFill>
                  <a:srgbClr val="0070C0"/>
                </a:solidFill>
              </a:rPr>
              <a:t>12/2024</a:t>
            </a:r>
            <a:endParaRPr lang="en-US" sz="1600" dirty="0">
              <a:solidFill>
                <a:srgbClr val="0070C0"/>
              </a:solidFill>
            </a:endParaRPr>
          </a:p>
          <a:p>
            <a:pPr marL="742950" lvl="1" indent="-285750">
              <a:buFont typeface="Wingdings" panose="05000000000000000000" pitchFamily="2" charset="2"/>
              <a:buChar char="§"/>
            </a:pPr>
            <a:r>
              <a:rPr lang="en-US" sz="1600" dirty="0">
                <a:solidFill>
                  <a:srgbClr val="0070C0"/>
                </a:solidFill>
              </a:rPr>
              <a:t>Tax Exempt Rider </a:t>
            </a:r>
            <a:r>
              <a:rPr lang="en-US" sz="1000" i="1" dirty="0">
                <a:solidFill>
                  <a:srgbClr val="0070C0"/>
                </a:solidFill>
              </a:rPr>
              <a:t>12/2024</a:t>
            </a:r>
            <a:endParaRPr lang="en-US" sz="1600" dirty="0">
              <a:solidFill>
                <a:srgbClr val="0070C0"/>
              </a:solidFill>
            </a:endParaRPr>
          </a:p>
          <a:p>
            <a:pPr marL="742950" lvl="1" indent="-285750">
              <a:buFont typeface="Arial" panose="020B0604020202020204" pitchFamily="34" charset="0"/>
              <a:buChar char="•"/>
            </a:pPr>
            <a:r>
              <a:rPr lang="en-US" sz="1600" b="1" dirty="0">
                <a:solidFill>
                  <a:srgbClr val="0070C0"/>
                </a:solidFill>
              </a:rPr>
              <a:t>		</a:t>
            </a:r>
            <a:r>
              <a:rPr lang="en-US" sz="1600" dirty="0">
                <a:solidFill>
                  <a:srgbClr val="0070C0"/>
                </a:solidFill>
              </a:rPr>
              <a:t>Required to be attached to the Deed of Trust</a:t>
            </a:r>
          </a:p>
          <a:p>
            <a:pPr marL="742950" lvl="1" indent="-285750">
              <a:buFont typeface="Arial" panose="020B0604020202020204" pitchFamily="34" charset="0"/>
              <a:buChar char="•"/>
            </a:pPr>
            <a:r>
              <a:rPr lang="en-US" sz="1600" dirty="0">
                <a:solidFill>
                  <a:srgbClr val="0070C0"/>
                </a:solidFill>
              </a:rPr>
              <a:t>Income Certification Worksheet </a:t>
            </a:r>
            <a:r>
              <a:rPr lang="en-US" sz="1000" i="1" dirty="0">
                <a:solidFill>
                  <a:srgbClr val="0070C0"/>
                </a:solidFill>
              </a:rPr>
              <a:t>12/2025</a:t>
            </a:r>
          </a:p>
          <a:p>
            <a:pPr lvl="1"/>
            <a:endParaRPr lang="en-US" sz="1600" dirty="0">
              <a:solidFill>
                <a:srgbClr val="0070C0"/>
              </a:solidFill>
            </a:endParaRPr>
          </a:p>
          <a:p>
            <a:r>
              <a:rPr lang="en-US" sz="1600" dirty="0">
                <a:solidFill>
                  <a:srgbClr val="0070C0"/>
                </a:solidFill>
              </a:rPr>
              <a:t> All required documents* are available on the homepage of the IHFA Lender Connection website, Plan codes also available through Encompass</a:t>
            </a:r>
          </a:p>
          <a:p>
            <a:endParaRPr lang="en-US" sz="1600" dirty="0">
              <a:solidFill>
                <a:srgbClr val="0070C0"/>
              </a:solidFill>
            </a:endParaRPr>
          </a:p>
          <a:p>
            <a:r>
              <a:rPr lang="en-US" sz="1600" b="1" i="1" dirty="0">
                <a:solidFill>
                  <a:srgbClr val="0070C0"/>
                </a:solidFill>
              </a:rPr>
              <a:t>*</a:t>
            </a:r>
            <a:r>
              <a:rPr lang="en-US" sz="1400" b="1" i="1" dirty="0">
                <a:solidFill>
                  <a:srgbClr val="0070C0"/>
                </a:solidFill>
              </a:rPr>
              <a:t>Note – You must use the most recent versions of required documents. No previous versions of these documents will be accepted. Please keep in mind when Income Limits change in April/May of each year, the Recapture Notice schedule will change. See above for each document specific dates.</a:t>
            </a:r>
          </a:p>
          <a:p>
            <a:endParaRPr lang="en-US" b="1" i="1" dirty="0">
              <a:solidFill>
                <a:schemeClr val="tx2">
                  <a:lumMod val="60000"/>
                  <a:lumOff val="40000"/>
                </a:schemeClr>
              </a:solidFill>
            </a:endParaRPr>
          </a:p>
          <a:p>
            <a:pPr lvl="0"/>
            <a:r>
              <a:rPr lang="en-US" i="1" u="sng" dirty="0">
                <a:solidFill>
                  <a:srgbClr val="FF0000"/>
                </a:solidFill>
              </a:rPr>
              <a:t>All must be fully executed prior to or at closing.</a:t>
            </a:r>
          </a:p>
          <a:p>
            <a:pPr lvl="0"/>
            <a:r>
              <a:rPr lang="en-US" i="1" u="sng" dirty="0">
                <a:solidFill>
                  <a:srgbClr val="FF0000"/>
                </a:solidFill>
              </a:rPr>
              <a:t>These documents must be included in the Loan File for IHFA review. </a:t>
            </a:r>
            <a:r>
              <a:rPr lang="en-US" b="1" i="1" u="sng" dirty="0">
                <a:solidFill>
                  <a:srgbClr val="FF0000"/>
                </a:solidFill>
              </a:rPr>
              <a:t>Loan will not be sent for Compliance Review until ALL required documents have been submitted.</a:t>
            </a:r>
          </a:p>
          <a:p>
            <a:endParaRPr lang="en-US" b="1" i="1" dirty="0">
              <a:solidFill>
                <a:schemeClr val="tx2">
                  <a:lumMod val="60000"/>
                  <a:lumOff val="40000"/>
                </a:schemeClr>
              </a:solidFill>
            </a:endParaRPr>
          </a:p>
          <a:p>
            <a:endParaRPr lang="en-US" dirty="0"/>
          </a:p>
          <a:p>
            <a:endParaRPr lang="en-US" dirty="0"/>
          </a:p>
        </p:txBody>
      </p:sp>
    </p:spTree>
    <p:extLst>
      <p:ext uri="{BB962C8B-B14F-4D97-AF65-F5344CB8AC3E}">
        <p14:creationId xmlns:p14="http://schemas.microsoft.com/office/powerpoint/2010/main" val="713654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8764" y="739833"/>
            <a:ext cx="8246225" cy="5355312"/>
          </a:xfrm>
          <a:prstGeom prst="rect">
            <a:avLst/>
          </a:prstGeom>
          <a:noFill/>
        </p:spPr>
        <p:txBody>
          <a:bodyPr wrap="square" rtlCol="0">
            <a:spAutoFit/>
          </a:bodyPr>
          <a:lstStyle/>
          <a:p>
            <a:pPr algn="ctr"/>
            <a:r>
              <a:rPr lang="en-US" b="1" dirty="0">
                <a:solidFill>
                  <a:schemeClr val="tx2">
                    <a:lumMod val="60000"/>
                    <a:lumOff val="40000"/>
                  </a:schemeClr>
                </a:solidFill>
              </a:rPr>
              <a:t>Post Close Compliance Review</a:t>
            </a:r>
            <a:endParaRPr lang="en-US" dirty="0">
              <a:solidFill>
                <a:schemeClr val="tx2">
                  <a:lumMod val="60000"/>
                  <a:lumOff val="40000"/>
                </a:schemeClr>
              </a:solidFill>
            </a:endParaRPr>
          </a:p>
          <a:p>
            <a:r>
              <a:rPr lang="en-US" b="1" dirty="0">
                <a:solidFill>
                  <a:schemeClr val="tx2">
                    <a:lumMod val="60000"/>
                    <a:lumOff val="40000"/>
                  </a:schemeClr>
                </a:solidFill>
              </a:rPr>
              <a:t> </a:t>
            </a:r>
            <a:endParaRPr lang="en-US" dirty="0">
              <a:solidFill>
                <a:schemeClr val="tx2">
                  <a:lumMod val="60000"/>
                  <a:lumOff val="40000"/>
                </a:schemeClr>
              </a:solidFill>
            </a:endParaRPr>
          </a:p>
          <a:p>
            <a:r>
              <a:rPr lang="en-US" dirty="0">
                <a:solidFill>
                  <a:schemeClr val="tx2">
                    <a:lumMod val="60000"/>
                    <a:lumOff val="40000"/>
                  </a:schemeClr>
                </a:solidFill>
              </a:rPr>
              <a:t>All First Loan Tax Exempt Loans are subject to a Post Close Compliance Review prior to IHFA Purchase. </a:t>
            </a:r>
          </a:p>
          <a:p>
            <a:endParaRPr lang="en-US" dirty="0">
              <a:solidFill>
                <a:schemeClr val="tx2">
                  <a:lumMod val="60000"/>
                  <a:lumOff val="40000"/>
                </a:schemeClr>
              </a:solidFill>
            </a:endParaRPr>
          </a:p>
          <a:p>
            <a:r>
              <a:rPr lang="en-US" dirty="0">
                <a:solidFill>
                  <a:schemeClr val="tx2">
                    <a:lumMod val="60000"/>
                    <a:lumOff val="40000"/>
                  </a:schemeClr>
                </a:solidFill>
              </a:rPr>
              <a:t>The following items will be reviewed for program guideline adherence</a:t>
            </a:r>
            <a:endParaRPr lang="en-US" b="1" dirty="0">
              <a:solidFill>
                <a:schemeClr val="tx2">
                  <a:lumMod val="60000"/>
                  <a:lumOff val="40000"/>
                </a:schemeClr>
              </a:solidFill>
            </a:endParaRPr>
          </a:p>
          <a:p>
            <a:endParaRPr lang="en-US" dirty="0">
              <a:solidFill>
                <a:schemeClr val="tx2">
                  <a:lumMod val="60000"/>
                  <a:lumOff val="40000"/>
                </a:schemeClr>
              </a:solidFill>
            </a:endParaRPr>
          </a:p>
          <a:p>
            <a:pPr marL="285750" lvl="0" indent="-285750">
              <a:buFont typeface="Wingdings" panose="05000000000000000000" pitchFamily="2" charset="2"/>
              <a:buChar char="§"/>
            </a:pPr>
            <a:r>
              <a:rPr lang="en-US" dirty="0">
                <a:solidFill>
                  <a:schemeClr val="tx2">
                    <a:lumMod val="60000"/>
                    <a:lumOff val="40000"/>
                  </a:schemeClr>
                </a:solidFill>
              </a:rPr>
              <a:t>First Time Homebuyer Status</a:t>
            </a:r>
          </a:p>
          <a:p>
            <a:pPr marL="285750" lvl="0" indent="-285750">
              <a:buFont typeface="Wingdings" panose="05000000000000000000" pitchFamily="2" charset="2"/>
              <a:buChar char="§"/>
            </a:pPr>
            <a:r>
              <a:rPr lang="en-US" dirty="0">
                <a:solidFill>
                  <a:schemeClr val="tx2">
                    <a:lumMod val="60000"/>
                    <a:lumOff val="40000"/>
                  </a:schemeClr>
                </a:solidFill>
              </a:rPr>
              <a:t>Targeted County vs Non-Targeted County</a:t>
            </a:r>
          </a:p>
          <a:p>
            <a:pPr marL="285750" lvl="0" indent="-285750">
              <a:buFont typeface="Wingdings" panose="05000000000000000000" pitchFamily="2" charset="2"/>
              <a:buChar char="§"/>
            </a:pPr>
            <a:r>
              <a:rPr lang="en-US" dirty="0">
                <a:solidFill>
                  <a:schemeClr val="tx2">
                    <a:lumMod val="60000"/>
                    <a:lumOff val="40000"/>
                  </a:schemeClr>
                </a:solidFill>
              </a:rPr>
              <a:t>Household Income </a:t>
            </a:r>
            <a:endParaRPr lang="en-US" b="1" dirty="0">
              <a:solidFill>
                <a:schemeClr val="tx2">
                  <a:lumMod val="60000"/>
                  <a:lumOff val="40000"/>
                </a:schemeClr>
              </a:solidFill>
            </a:endParaRPr>
          </a:p>
          <a:p>
            <a:pPr lvl="1"/>
            <a:r>
              <a:rPr lang="en-US" i="1" dirty="0">
                <a:solidFill>
                  <a:schemeClr val="tx2">
                    <a:lumMod val="60000"/>
                    <a:lumOff val="40000"/>
                  </a:schemeClr>
                </a:solidFill>
              </a:rPr>
              <a:t>Household Income worksheet to be included in Loan File for Review</a:t>
            </a:r>
          </a:p>
          <a:p>
            <a:pPr lvl="1"/>
            <a:r>
              <a:rPr lang="en-US" i="1" dirty="0">
                <a:solidFill>
                  <a:schemeClr val="tx2">
                    <a:lumMod val="60000"/>
                    <a:lumOff val="40000"/>
                  </a:schemeClr>
                </a:solidFill>
              </a:rPr>
              <a:t>Include: (for all liable occupants)</a:t>
            </a:r>
          </a:p>
          <a:p>
            <a:pPr lvl="1"/>
            <a:r>
              <a:rPr lang="en-US" dirty="0">
                <a:solidFill>
                  <a:schemeClr val="tx2">
                    <a:lumMod val="60000"/>
                    <a:lumOff val="40000"/>
                  </a:schemeClr>
                </a:solidFill>
              </a:rPr>
              <a:t>	</a:t>
            </a:r>
            <a:r>
              <a:rPr lang="en-US" i="1" dirty="0">
                <a:solidFill>
                  <a:schemeClr val="tx2">
                    <a:lumMod val="60000"/>
                    <a:lumOff val="40000"/>
                  </a:schemeClr>
                </a:solidFill>
              </a:rPr>
              <a:t>current pay stub or applicable income verification such as a</a:t>
            </a:r>
          </a:p>
          <a:p>
            <a:pPr lvl="1"/>
            <a:r>
              <a:rPr lang="en-US" i="1" dirty="0">
                <a:solidFill>
                  <a:schemeClr val="tx2">
                    <a:lumMod val="60000"/>
                    <a:lumOff val="40000"/>
                  </a:schemeClr>
                </a:solidFill>
              </a:rPr>
              <a:t>	Benefit Statement to verify Social Security Income</a:t>
            </a:r>
          </a:p>
          <a:p>
            <a:pPr marL="285750" lvl="0" indent="-285750">
              <a:buFont typeface="Wingdings" panose="05000000000000000000" pitchFamily="2" charset="2"/>
              <a:buChar char="§"/>
            </a:pPr>
            <a:r>
              <a:rPr lang="en-US" dirty="0">
                <a:solidFill>
                  <a:schemeClr val="tx2">
                    <a:lumMod val="60000"/>
                    <a:lumOff val="40000"/>
                  </a:schemeClr>
                </a:solidFill>
              </a:rPr>
              <a:t>Adherence to Purchase Price Limits (as well as Acquisition costs)</a:t>
            </a:r>
          </a:p>
          <a:p>
            <a:pPr marL="285750" lvl="0" indent="-285750">
              <a:buFont typeface="Wingdings" panose="05000000000000000000" pitchFamily="2" charset="2"/>
              <a:buChar char="§"/>
            </a:pPr>
            <a:r>
              <a:rPr lang="en-US" dirty="0">
                <a:solidFill>
                  <a:schemeClr val="tx2">
                    <a:lumMod val="60000"/>
                    <a:lumOff val="40000"/>
                  </a:schemeClr>
                </a:solidFill>
              </a:rPr>
              <a:t>Properly completed documents, i.e. Tax-Exempt Rider, Recapture documents </a:t>
            </a:r>
            <a:r>
              <a:rPr lang="en-US" b="1" u="sng" dirty="0">
                <a:solidFill>
                  <a:srgbClr val="FF0000"/>
                </a:solidFill>
              </a:rPr>
              <a:t>(revision date of 12/24)</a:t>
            </a:r>
          </a:p>
          <a:p>
            <a:r>
              <a:rPr lang="en-US" b="1" dirty="0"/>
              <a:t> </a:t>
            </a:r>
            <a:endParaRPr lang="en-US" dirty="0"/>
          </a:p>
          <a:p>
            <a:endParaRPr lang="en-US" dirty="0"/>
          </a:p>
        </p:txBody>
      </p:sp>
    </p:spTree>
    <p:extLst>
      <p:ext uri="{BB962C8B-B14F-4D97-AF65-F5344CB8AC3E}">
        <p14:creationId xmlns:p14="http://schemas.microsoft.com/office/powerpoint/2010/main" val="1732987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E8795B-79E6-9BA5-F414-009216E36BD6}"/>
              </a:ext>
            </a:extLst>
          </p:cNvPr>
          <p:cNvSpPr txBox="1"/>
          <p:nvPr/>
        </p:nvSpPr>
        <p:spPr>
          <a:xfrm>
            <a:off x="828138" y="1984076"/>
            <a:ext cx="7634376" cy="2616101"/>
          </a:xfrm>
          <a:prstGeom prst="rect">
            <a:avLst/>
          </a:prstGeom>
          <a:noFill/>
        </p:spPr>
        <p:txBody>
          <a:bodyPr wrap="square">
            <a:spAutoFit/>
          </a:bodyPr>
          <a:lstStyle/>
          <a:p>
            <a:pPr lvl="0" algn="ctr"/>
            <a:r>
              <a:rPr lang="en-US" i="1" u="sng" dirty="0"/>
              <a:t>All must be fully executed prior to or at closing.</a:t>
            </a:r>
          </a:p>
          <a:p>
            <a:pPr lvl="0" algn="ctr"/>
            <a:endParaRPr lang="en-US" i="1" u="sng" dirty="0"/>
          </a:p>
          <a:p>
            <a:pPr lvl="0" algn="ctr"/>
            <a:endParaRPr lang="en-US" i="1" u="sng" dirty="0"/>
          </a:p>
          <a:p>
            <a:pPr lvl="0" algn="ctr"/>
            <a:r>
              <a:rPr lang="en-US" i="1" u="sng" dirty="0"/>
              <a:t>These documents must be included in the Loan File for IHFA review.</a:t>
            </a:r>
          </a:p>
          <a:p>
            <a:pPr lvl="0" algn="ctr"/>
            <a:endParaRPr lang="en-US" i="1" u="sng" dirty="0">
              <a:solidFill>
                <a:srgbClr val="FF0000"/>
              </a:solidFill>
            </a:endParaRPr>
          </a:p>
          <a:p>
            <a:pPr lvl="0" algn="ctr"/>
            <a:r>
              <a:rPr lang="en-US" i="1" u="sng" dirty="0">
                <a:solidFill>
                  <a:srgbClr val="FF0000"/>
                </a:solidFill>
              </a:rPr>
              <a:t> </a:t>
            </a:r>
          </a:p>
          <a:p>
            <a:pPr lvl="0" algn="ctr"/>
            <a:r>
              <a:rPr lang="en-US" sz="2800" b="1" i="1" u="sng" dirty="0">
                <a:solidFill>
                  <a:srgbClr val="FF0000"/>
                </a:solidFill>
              </a:rPr>
              <a:t>Loan will not be sent for Compliance Review until</a:t>
            </a:r>
          </a:p>
          <a:p>
            <a:pPr lvl="0" algn="ctr"/>
            <a:r>
              <a:rPr lang="en-US" sz="2800" b="1" i="1" u="sng" dirty="0">
                <a:solidFill>
                  <a:srgbClr val="FF0000"/>
                </a:solidFill>
              </a:rPr>
              <a:t> ALL required documents have been submitted.</a:t>
            </a:r>
          </a:p>
        </p:txBody>
      </p:sp>
    </p:spTree>
    <p:extLst>
      <p:ext uri="{BB962C8B-B14F-4D97-AF65-F5344CB8AC3E}">
        <p14:creationId xmlns:p14="http://schemas.microsoft.com/office/powerpoint/2010/main" val="380872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609557C-7CD9-B52D-A843-BBE70DB77998}"/>
              </a:ext>
            </a:extLst>
          </p:cNvPr>
          <p:cNvPicPr>
            <a:picLocks noChangeAspect="1"/>
          </p:cNvPicPr>
          <p:nvPr/>
        </p:nvPicPr>
        <p:blipFill>
          <a:blip r:embed="rId2"/>
          <a:stretch>
            <a:fillRect/>
          </a:stretch>
        </p:blipFill>
        <p:spPr>
          <a:xfrm>
            <a:off x="208941" y="1084397"/>
            <a:ext cx="8726118" cy="4182059"/>
          </a:xfrm>
          <a:prstGeom prst="rect">
            <a:avLst/>
          </a:prstGeom>
        </p:spPr>
      </p:pic>
      <p:sp>
        <p:nvSpPr>
          <p:cNvPr id="5" name="TextBox 4"/>
          <p:cNvSpPr txBox="1"/>
          <p:nvPr/>
        </p:nvSpPr>
        <p:spPr>
          <a:xfrm>
            <a:off x="3762651" y="2557654"/>
            <a:ext cx="2931090" cy="369332"/>
          </a:xfrm>
          <a:prstGeom prst="rect">
            <a:avLst/>
          </a:prstGeom>
          <a:noFill/>
        </p:spPr>
        <p:txBody>
          <a:bodyPr wrap="square" rtlCol="0">
            <a:spAutoFit/>
          </a:bodyPr>
          <a:lstStyle/>
          <a:p>
            <a:r>
              <a:rPr lang="en-US" dirty="0">
                <a:solidFill>
                  <a:srgbClr val="FF0000"/>
                </a:solidFill>
              </a:rPr>
              <a:t>County Property is Located In</a:t>
            </a:r>
          </a:p>
        </p:txBody>
      </p:sp>
      <p:cxnSp>
        <p:nvCxnSpPr>
          <p:cNvPr id="7" name="Straight Arrow Connector 6"/>
          <p:cNvCxnSpPr>
            <a:cxnSpLocks/>
          </p:cNvCxnSpPr>
          <p:nvPr/>
        </p:nvCxnSpPr>
        <p:spPr>
          <a:xfrm flipV="1">
            <a:off x="2259106" y="2742320"/>
            <a:ext cx="1221761" cy="16224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ACF4AF50-0FBF-670A-2C5E-5CB2C16A558C}"/>
              </a:ext>
            </a:extLst>
          </p:cNvPr>
          <p:cNvSpPr txBox="1"/>
          <p:nvPr/>
        </p:nvSpPr>
        <p:spPr>
          <a:xfrm>
            <a:off x="5812972" y="3342306"/>
            <a:ext cx="2040110" cy="646331"/>
          </a:xfrm>
          <a:prstGeom prst="rect">
            <a:avLst/>
          </a:prstGeom>
          <a:noFill/>
        </p:spPr>
        <p:txBody>
          <a:bodyPr wrap="square">
            <a:spAutoFit/>
          </a:bodyPr>
          <a:lstStyle/>
          <a:p>
            <a:pPr algn="ctr"/>
            <a:r>
              <a:rPr lang="en-US" dirty="0">
                <a:solidFill>
                  <a:srgbClr val="FF0000"/>
                </a:solidFill>
              </a:rPr>
              <a:t>Completely fill this section out</a:t>
            </a:r>
          </a:p>
        </p:txBody>
      </p:sp>
    </p:spTree>
    <p:extLst>
      <p:ext uri="{BB962C8B-B14F-4D97-AF65-F5344CB8AC3E}">
        <p14:creationId xmlns:p14="http://schemas.microsoft.com/office/powerpoint/2010/main" val="827641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62768" y="2042514"/>
            <a:ext cx="1941534" cy="369332"/>
          </a:xfrm>
          <a:prstGeom prst="rect">
            <a:avLst/>
          </a:prstGeom>
          <a:noFill/>
        </p:spPr>
        <p:txBody>
          <a:bodyPr wrap="square" rtlCol="0">
            <a:spAutoFit/>
          </a:bodyPr>
          <a:lstStyle/>
          <a:p>
            <a:r>
              <a:rPr lang="en-US" dirty="0">
                <a:solidFill>
                  <a:srgbClr val="FF0000"/>
                </a:solidFill>
              </a:rPr>
              <a:t>Acquisition Cost</a:t>
            </a:r>
          </a:p>
        </p:txBody>
      </p:sp>
      <p:sp>
        <p:nvSpPr>
          <p:cNvPr id="4" name="Rectangle 3"/>
          <p:cNvSpPr/>
          <p:nvPr/>
        </p:nvSpPr>
        <p:spPr>
          <a:xfrm>
            <a:off x="600818" y="3264207"/>
            <a:ext cx="7403746" cy="2456057"/>
          </a:xfrm>
          <a:prstGeom prst="rect">
            <a:avLst/>
          </a:prstGeom>
        </p:spPr>
        <p:txBody>
          <a:bodyPr wrap="square">
            <a:spAutoFit/>
          </a:bodyPr>
          <a:lstStyle/>
          <a:p>
            <a:pPr>
              <a:lnSpc>
                <a:spcPct val="120000"/>
              </a:lnSpc>
              <a:spcAft>
                <a:spcPts val="1200"/>
              </a:spcAft>
            </a:pPr>
            <a:r>
              <a:rPr lang="en-US" sz="1600" dirty="0">
                <a:solidFill>
                  <a:srgbClr val="5B9BD5"/>
                </a:solidFill>
                <a:latin typeface="Arial Black" panose="020B0A04020102020204" pitchFamily="34" charset="0"/>
                <a:ea typeface="Times New Roman" panose="02020603050405020304" pitchFamily="18" charset="0"/>
                <a:cs typeface="Times New Roman" panose="02020603050405020304" pitchFamily="18" charset="0"/>
              </a:rPr>
              <a:t>Acquisition Cost </a:t>
            </a:r>
            <a:r>
              <a:rPr lang="en-US" sz="1600" dirty="0">
                <a:solidFill>
                  <a:srgbClr val="2C283A"/>
                </a:solidFill>
                <a:latin typeface="Arial" panose="020B0604020202020204" pitchFamily="34" charset="0"/>
                <a:ea typeface="Arial" panose="020B0604020202020204" pitchFamily="34" charset="0"/>
                <a:cs typeface="Times New Roman" panose="02020603050405020304" pitchFamily="18" charset="0"/>
              </a:rPr>
              <a:t>The cost of acquiring a principal residence as a complete residential unit. All amounts paid, either in cash or in kind, by the purchaser (or a related party for the benefit of the purchaser) to the seller (or a related party for the benefit of the seller) as consideration for the residence but not including usual and reasonable settlement costs. If a residence is incomplete, the reasonable cost of completing the residence should be included; however, it shall not include the value of services performed by the borrower or members of the borrower’s family in completing the residence.</a:t>
            </a:r>
            <a:endParaRPr lang="en-US" sz="1600" dirty="0">
              <a:solidFill>
                <a:srgbClr val="404040"/>
              </a:solidFill>
              <a:latin typeface="Arial" panose="020B0604020202020204" pitchFamily="34" charset="0"/>
              <a:ea typeface="Arial" panose="020B060402020202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B918B800-D89C-D36B-290D-3AA80C53C90A}"/>
              </a:ext>
            </a:extLst>
          </p:cNvPr>
          <p:cNvPicPr>
            <a:picLocks noChangeAspect="1"/>
          </p:cNvPicPr>
          <p:nvPr/>
        </p:nvPicPr>
        <p:blipFill>
          <a:blip r:embed="rId2"/>
          <a:stretch>
            <a:fillRect/>
          </a:stretch>
        </p:blipFill>
        <p:spPr>
          <a:xfrm>
            <a:off x="600818" y="910707"/>
            <a:ext cx="8059275" cy="733527"/>
          </a:xfrm>
          <a:prstGeom prst="rect">
            <a:avLst/>
          </a:prstGeom>
        </p:spPr>
      </p:pic>
      <p:sp>
        <p:nvSpPr>
          <p:cNvPr id="9" name="TextBox 8">
            <a:extLst>
              <a:ext uri="{FF2B5EF4-FFF2-40B4-BE49-F238E27FC236}">
                <a16:creationId xmlns:a16="http://schemas.microsoft.com/office/drawing/2014/main" id="{B2F81E8C-49B7-0DE7-156C-025BF37FE771}"/>
              </a:ext>
            </a:extLst>
          </p:cNvPr>
          <p:cNvSpPr txBox="1"/>
          <p:nvPr/>
        </p:nvSpPr>
        <p:spPr>
          <a:xfrm>
            <a:off x="1271338" y="1178094"/>
            <a:ext cx="6062703" cy="338554"/>
          </a:xfrm>
          <a:prstGeom prst="rect">
            <a:avLst/>
          </a:prstGeom>
          <a:noFill/>
        </p:spPr>
        <p:txBody>
          <a:bodyPr wrap="square" rtlCol="0">
            <a:spAutoFit/>
          </a:bodyPr>
          <a:lstStyle/>
          <a:p>
            <a:r>
              <a:rPr lang="en-US" sz="1600" dirty="0">
                <a:solidFill>
                  <a:srgbClr val="FF0000"/>
                </a:solidFill>
              </a:rPr>
              <a:t>Address of property being financed</a:t>
            </a:r>
          </a:p>
        </p:txBody>
      </p:sp>
      <p:pic>
        <p:nvPicPr>
          <p:cNvPr id="11" name="Picture 10">
            <a:extLst>
              <a:ext uri="{FF2B5EF4-FFF2-40B4-BE49-F238E27FC236}">
                <a16:creationId xmlns:a16="http://schemas.microsoft.com/office/drawing/2014/main" id="{7A71FC40-CE08-0B51-DD0E-0E2D4B7122C7}"/>
              </a:ext>
            </a:extLst>
          </p:cNvPr>
          <p:cNvPicPr>
            <a:picLocks noChangeAspect="1"/>
          </p:cNvPicPr>
          <p:nvPr/>
        </p:nvPicPr>
        <p:blipFill>
          <a:blip r:embed="rId3"/>
          <a:stretch>
            <a:fillRect/>
          </a:stretch>
        </p:blipFill>
        <p:spPr>
          <a:xfrm>
            <a:off x="522452" y="2557678"/>
            <a:ext cx="7192379" cy="504895"/>
          </a:xfrm>
          <a:prstGeom prst="rect">
            <a:avLst/>
          </a:prstGeom>
        </p:spPr>
      </p:pic>
      <p:cxnSp>
        <p:nvCxnSpPr>
          <p:cNvPr id="6" name="Straight Arrow Connector 5"/>
          <p:cNvCxnSpPr>
            <a:cxnSpLocks/>
          </p:cNvCxnSpPr>
          <p:nvPr/>
        </p:nvCxnSpPr>
        <p:spPr>
          <a:xfrm flipV="1">
            <a:off x="3181190" y="2364125"/>
            <a:ext cx="353362" cy="27982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11738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04950" y="946226"/>
            <a:ext cx="8480119" cy="369332"/>
          </a:xfrm>
          <a:prstGeom prst="rect">
            <a:avLst/>
          </a:prstGeom>
        </p:spPr>
        <p:txBody>
          <a:bodyPr wrap="square">
            <a:spAutoFit/>
          </a:bodyPr>
          <a:lstStyle/>
          <a:p>
            <a:pPr>
              <a:spcAft>
                <a:spcPts val="900"/>
              </a:spcAft>
            </a:pPr>
            <a:r>
              <a:rPr lang="en-US" dirty="0">
                <a:solidFill>
                  <a:srgbClr val="404040"/>
                </a:solidFill>
                <a:latin typeface="Arial" panose="020B0604020202020204" pitchFamily="34" charset="0"/>
                <a:ea typeface="Arial" panose="020B0604020202020204" pitchFamily="34" charset="0"/>
                <a:cs typeface="Times New Roman" panose="02020603050405020304" pitchFamily="18" charset="0"/>
              </a:rPr>
              <a:t> </a:t>
            </a:r>
          </a:p>
        </p:txBody>
      </p:sp>
      <p:sp>
        <p:nvSpPr>
          <p:cNvPr id="5" name="Rectangle 4"/>
          <p:cNvSpPr/>
          <p:nvPr/>
        </p:nvSpPr>
        <p:spPr>
          <a:xfrm>
            <a:off x="613775" y="2868077"/>
            <a:ext cx="7605581" cy="479940"/>
          </a:xfrm>
          <a:prstGeom prst="rect">
            <a:avLst/>
          </a:prstGeom>
        </p:spPr>
        <p:txBody>
          <a:bodyPr wrap="square">
            <a:spAutoFit/>
          </a:bodyPr>
          <a:lstStyle/>
          <a:p>
            <a:pPr marR="0" lvl="1">
              <a:lnSpc>
                <a:spcPct val="120000"/>
              </a:lnSpc>
              <a:spcBef>
                <a:spcPts val="0"/>
              </a:spcBef>
              <a:spcAft>
                <a:spcPts val="900"/>
              </a:spcAft>
            </a:pPr>
            <a:r>
              <a:rPr lang="en-US" sz="1100" dirty="0">
                <a:solidFill>
                  <a:srgbClr val="FF0000"/>
                </a:solidFill>
                <a:latin typeface="Arial" panose="020B0604020202020204" pitchFamily="34" charset="0"/>
                <a:ea typeface="Arial" panose="020B0604020202020204" pitchFamily="34" charset="0"/>
                <a:cs typeface="Times New Roman" panose="02020603050405020304" pitchFamily="18" charset="0"/>
              </a:rPr>
              <a:t>Enter </a:t>
            </a:r>
            <a:r>
              <a:rPr lang="en-US" sz="1100" b="1" dirty="0">
                <a:solidFill>
                  <a:srgbClr val="FF0000"/>
                </a:solidFill>
                <a:latin typeface="Arial" panose="020B0604020202020204" pitchFamily="34" charset="0"/>
                <a:ea typeface="Arial" panose="020B0604020202020204" pitchFamily="34" charset="0"/>
                <a:cs typeface="Times New Roman" panose="02020603050405020304" pitchFamily="18" charset="0"/>
              </a:rPr>
              <a:t>Total Acquisition Cost</a:t>
            </a:r>
            <a:r>
              <a:rPr lang="en-US" sz="1100" dirty="0">
                <a:solidFill>
                  <a:srgbClr val="FF0000"/>
                </a:solidFill>
                <a:latin typeface="Arial" panose="020B0604020202020204" pitchFamily="34" charset="0"/>
                <a:ea typeface="Arial" panose="020B0604020202020204" pitchFamily="34" charset="0"/>
                <a:cs typeface="Times New Roman" panose="02020603050405020304" pitchFamily="18" charset="0"/>
              </a:rPr>
              <a:t> in first blank field unless the subject property is still under construction on the day this document is fully executed.</a:t>
            </a:r>
          </a:p>
        </p:txBody>
      </p:sp>
      <p:sp>
        <p:nvSpPr>
          <p:cNvPr id="10" name="Rectangle 9"/>
          <p:cNvSpPr/>
          <p:nvPr/>
        </p:nvSpPr>
        <p:spPr>
          <a:xfrm>
            <a:off x="613775" y="5790203"/>
            <a:ext cx="7347363" cy="553998"/>
          </a:xfrm>
          <a:prstGeom prst="rect">
            <a:avLst/>
          </a:prstGeom>
        </p:spPr>
        <p:txBody>
          <a:bodyPr wrap="square">
            <a:spAutoFit/>
          </a:bodyPr>
          <a:lstStyle/>
          <a:p>
            <a:r>
              <a:rPr lang="en-US" sz="1200" dirty="0">
                <a:solidFill>
                  <a:srgbClr val="FF0000"/>
                </a:solidFill>
                <a:latin typeface="Arial" panose="020B0604020202020204" pitchFamily="34" charset="0"/>
                <a:ea typeface="Arial" panose="020B0604020202020204" pitchFamily="34" charset="0"/>
                <a:cs typeface="Times New Roman" panose="02020603050405020304" pitchFamily="18" charset="0"/>
              </a:rPr>
              <a:t>If subject property is still under construction on the day this document is fully executed, then the </a:t>
            </a:r>
            <a:r>
              <a:rPr lang="en-US" sz="1200" b="1" dirty="0">
                <a:solidFill>
                  <a:srgbClr val="FF0000"/>
                </a:solidFill>
                <a:latin typeface="Arial" panose="020B0604020202020204" pitchFamily="34" charset="0"/>
                <a:ea typeface="Arial" panose="020B0604020202020204" pitchFamily="34" charset="0"/>
                <a:cs typeface="Times New Roman" panose="02020603050405020304" pitchFamily="18" charset="0"/>
              </a:rPr>
              <a:t>Estimated Total Acquisition Cost</a:t>
            </a:r>
            <a:r>
              <a:rPr lang="en-US" sz="1200" dirty="0">
                <a:solidFill>
                  <a:srgbClr val="FF0000"/>
                </a:solidFill>
                <a:latin typeface="Arial" panose="020B0604020202020204" pitchFamily="34" charset="0"/>
                <a:ea typeface="Arial" panose="020B0604020202020204" pitchFamily="34" charset="0"/>
                <a:cs typeface="Times New Roman" panose="02020603050405020304" pitchFamily="18" charset="0"/>
              </a:rPr>
              <a:t> should be entered in the second blank field</a:t>
            </a:r>
            <a:r>
              <a:rPr lang="en-US"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endParaRPr lang="en-US" dirty="0">
              <a:solidFill>
                <a:srgbClr val="FF0000"/>
              </a:solidFill>
            </a:endParaRPr>
          </a:p>
        </p:txBody>
      </p:sp>
      <p:pic>
        <p:nvPicPr>
          <p:cNvPr id="8" name="Picture 7">
            <a:extLst>
              <a:ext uri="{FF2B5EF4-FFF2-40B4-BE49-F238E27FC236}">
                <a16:creationId xmlns:a16="http://schemas.microsoft.com/office/drawing/2014/main" id="{37918304-FD92-0CD1-E515-66D9CE65F198}"/>
              </a:ext>
            </a:extLst>
          </p:cNvPr>
          <p:cNvPicPr>
            <a:picLocks noChangeAspect="1"/>
          </p:cNvPicPr>
          <p:nvPr/>
        </p:nvPicPr>
        <p:blipFill>
          <a:blip r:embed="rId2"/>
          <a:stretch>
            <a:fillRect/>
          </a:stretch>
        </p:blipFill>
        <p:spPr>
          <a:xfrm>
            <a:off x="360134" y="3858016"/>
            <a:ext cx="7859222" cy="1057423"/>
          </a:xfrm>
          <a:prstGeom prst="rect">
            <a:avLst/>
          </a:prstGeom>
        </p:spPr>
      </p:pic>
      <p:cxnSp>
        <p:nvCxnSpPr>
          <p:cNvPr id="12" name="Straight Arrow Connector 11"/>
          <p:cNvCxnSpPr>
            <a:cxnSpLocks/>
          </p:cNvCxnSpPr>
          <p:nvPr/>
        </p:nvCxnSpPr>
        <p:spPr>
          <a:xfrm flipV="1">
            <a:off x="4745009" y="4587368"/>
            <a:ext cx="118984" cy="83807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a:cxnSpLocks/>
          </p:cNvCxnSpPr>
          <p:nvPr/>
        </p:nvCxnSpPr>
        <p:spPr>
          <a:xfrm flipH="1">
            <a:off x="1652067" y="3429000"/>
            <a:ext cx="1106501" cy="957727"/>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969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04327" y="1404178"/>
            <a:ext cx="1440493" cy="369332"/>
          </a:xfrm>
          <a:prstGeom prst="rect">
            <a:avLst/>
          </a:prstGeom>
          <a:noFill/>
        </p:spPr>
        <p:txBody>
          <a:bodyPr wrap="square" rtlCol="0">
            <a:spAutoFit/>
          </a:bodyPr>
          <a:lstStyle/>
          <a:p>
            <a:r>
              <a:rPr lang="en-US" dirty="0">
                <a:solidFill>
                  <a:srgbClr val="FF0000"/>
                </a:solidFill>
              </a:rPr>
              <a:t>Closing date</a:t>
            </a:r>
          </a:p>
        </p:txBody>
      </p:sp>
      <p:pic>
        <p:nvPicPr>
          <p:cNvPr id="6" name="Picture 5">
            <a:extLst>
              <a:ext uri="{FF2B5EF4-FFF2-40B4-BE49-F238E27FC236}">
                <a16:creationId xmlns:a16="http://schemas.microsoft.com/office/drawing/2014/main" id="{0B1E77F9-B18C-E920-9C95-026D6152DCCA}"/>
              </a:ext>
            </a:extLst>
          </p:cNvPr>
          <p:cNvPicPr>
            <a:picLocks noChangeAspect="1"/>
          </p:cNvPicPr>
          <p:nvPr/>
        </p:nvPicPr>
        <p:blipFill>
          <a:blip r:embed="rId2"/>
          <a:stretch>
            <a:fillRect/>
          </a:stretch>
        </p:blipFill>
        <p:spPr>
          <a:xfrm>
            <a:off x="547126" y="2381104"/>
            <a:ext cx="8049748" cy="2095792"/>
          </a:xfrm>
          <a:prstGeom prst="rect">
            <a:avLst/>
          </a:prstGeom>
        </p:spPr>
      </p:pic>
      <p:cxnSp>
        <p:nvCxnSpPr>
          <p:cNvPr id="5" name="Straight Arrow Connector 4"/>
          <p:cNvCxnSpPr>
            <a:cxnSpLocks/>
          </p:cNvCxnSpPr>
          <p:nvPr/>
        </p:nvCxnSpPr>
        <p:spPr>
          <a:xfrm flipH="1">
            <a:off x="4008329" y="1773510"/>
            <a:ext cx="563671" cy="103116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0709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13748" y="1102290"/>
            <a:ext cx="4324838" cy="646331"/>
          </a:xfrm>
          <a:prstGeom prst="rect">
            <a:avLst/>
          </a:prstGeom>
          <a:noFill/>
        </p:spPr>
        <p:txBody>
          <a:bodyPr wrap="square" rtlCol="0">
            <a:spAutoFit/>
          </a:bodyPr>
          <a:lstStyle/>
          <a:p>
            <a:r>
              <a:rPr lang="en-US" dirty="0">
                <a:solidFill>
                  <a:srgbClr val="FF0000"/>
                </a:solidFill>
              </a:rPr>
              <a:t>Make sure the correct line item is checked, do not leave a section incomplete </a:t>
            </a:r>
          </a:p>
        </p:txBody>
      </p:sp>
      <p:pic>
        <p:nvPicPr>
          <p:cNvPr id="5" name="Picture 4">
            <a:extLst>
              <a:ext uri="{FF2B5EF4-FFF2-40B4-BE49-F238E27FC236}">
                <a16:creationId xmlns:a16="http://schemas.microsoft.com/office/drawing/2014/main" id="{B08BF789-5A81-6824-0763-40C1C0DE8C83}"/>
              </a:ext>
            </a:extLst>
          </p:cNvPr>
          <p:cNvPicPr>
            <a:picLocks noChangeAspect="1"/>
          </p:cNvPicPr>
          <p:nvPr/>
        </p:nvPicPr>
        <p:blipFill>
          <a:blip r:embed="rId2"/>
          <a:stretch>
            <a:fillRect/>
          </a:stretch>
        </p:blipFill>
        <p:spPr>
          <a:xfrm>
            <a:off x="363654" y="2387032"/>
            <a:ext cx="8278380" cy="1438476"/>
          </a:xfrm>
          <a:prstGeom prst="rect">
            <a:avLst/>
          </a:prstGeom>
        </p:spPr>
      </p:pic>
    </p:spTree>
    <p:extLst>
      <p:ext uri="{BB962C8B-B14F-4D97-AF65-F5344CB8AC3E}">
        <p14:creationId xmlns:p14="http://schemas.microsoft.com/office/powerpoint/2010/main" val="1284016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CC5E46A-38EC-1E9A-5841-5A8146BCFFDF}"/>
              </a:ext>
            </a:extLst>
          </p:cNvPr>
          <p:cNvPicPr>
            <a:picLocks noChangeAspect="1"/>
          </p:cNvPicPr>
          <p:nvPr/>
        </p:nvPicPr>
        <p:blipFill>
          <a:blip r:embed="rId2"/>
          <a:stretch>
            <a:fillRect/>
          </a:stretch>
        </p:blipFill>
        <p:spPr>
          <a:xfrm>
            <a:off x="417243" y="1849249"/>
            <a:ext cx="8106906" cy="3172268"/>
          </a:xfrm>
          <a:prstGeom prst="rect">
            <a:avLst/>
          </a:prstGeom>
        </p:spPr>
      </p:pic>
      <p:sp>
        <p:nvSpPr>
          <p:cNvPr id="6" name="TextBox 5"/>
          <p:cNvSpPr txBox="1"/>
          <p:nvPr/>
        </p:nvSpPr>
        <p:spPr>
          <a:xfrm>
            <a:off x="4470696" y="5788920"/>
            <a:ext cx="3458254" cy="369332"/>
          </a:xfrm>
          <a:prstGeom prst="rect">
            <a:avLst/>
          </a:prstGeom>
          <a:noFill/>
        </p:spPr>
        <p:txBody>
          <a:bodyPr wrap="none" rtlCol="0">
            <a:spAutoFit/>
          </a:bodyPr>
          <a:lstStyle/>
          <a:p>
            <a:r>
              <a:rPr lang="en-US" dirty="0">
                <a:solidFill>
                  <a:srgbClr val="FF0000"/>
                </a:solidFill>
              </a:rPr>
              <a:t>Income Limit for respective County</a:t>
            </a:r>
          </a:p>
        </p:txBody>
      </p:sp>
      <p:cxnSp>
        <p:nvCxnSpPr>
          <p:cNvPr id="8" name="Straight Arrow Connector 7"/>
          <p:cNvCxnSpPr>
            <a:cxnSpLocks/>
            <a:endCxn id="10" idx="2"/>
          </p:cNvCxnSpPr>
          <p:nvPr/>
        </p:nvCxnSpPr>
        <p:spPr>
          <a:xfrm flipH="1" flipV="1">
            <a:off x="4470696" y="5021517"/>
            <a:ext cx="778025" cy="76740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513551" y="2686001"/>
            <a:ext cx="2373026" cy="646331"/>
          </a:xfrm>
          <a:prstGeom prst="rect">
            <a:avLst/>
          </a:prstGeom>
          <a:noFill/>
        </p:spPr>
        <p:txBody>
          <a:bodyPr wrap="square" rtlCol="0">
            <a:spAutoFit/>
          </a:bodyPr>
          <a:lstStyle/>
          <a:p>
            <a:r>
              <a:rPr lang="en-US" dirty="0">
                <a:solidFill>
                  <a:srgbClr val="FF0000"/>
                </a:solidFill>
              </a:rPr>
              <a:t>Monthly X 12  1003 Income</a:t>
            </a:r>
          </a:p>
        </p:txBody>
      </p:sp>
      <p:cxnSp>
        <p:nvCxnSpPr>
          <p:cNvPr id="14" name="Straight Arrow Connector 13"/>
          <p:cNvCxnSpPr>
            <a:cxnSpLocks/>
          </p:cNvCxnSpPr>
          <p:nvPr/>
        </p:nvCxnSpPr>
        <p:spPr>
          <a:xfrm flipH="1" flipV="1">
            <a:off x="5002306" y="2796988"/>
            <a:ext cx="1511245" cy="768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AB45D30-97A5-752E-5302-9019A805E10F}"/>
              </a:ext>
            </a:extLst>
          </p:cNvPr>
          <p:cNvCxnSpPr>
            <a:cxnSpLocks/>
          </p:cNvCxnSpPr>
          <p:nvPr/>
        </p:nvCxnSpPr>
        <p:spPr>
          <a:xfrm flipH="1">
            <a:off x="5025358" y="3188874"/>
            <a:ext cx="1488193" cy="1459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8214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91014" y="1177447"/>
            <a:ext cx="4194803" cy="369332"/>
          </a:xfrm>
          <a:prstGeom prst="rect">
            <a:avLst/>
          </a:prstGeom>
          <a:noFill/>
        </p:spPr>
        <p:txBody>
          <a:bodyPr wrap="none" rtlCol="0">
            <a:spAutoFit/>
          </a:bodyPr>
          <a:lstStyle/>
          <a:p>
            <a:r>
              <a:rPr lang="en-US" dirty="0">
                <a:solidFill>
                  <a:srgbClr val="FF0000"/>
                </a:solidFill>
              </a:rPr>
              <a:t>Do not forget to check the appropriate box</a:t>
            </a:r>
          </a:p>
        </p:txBody>
      </p:sp>
      <p:pic>
        <p:nvPicPr>
          <p:cNvPr id="6" name="Picture 5">
            <a:extLst>
              <a:ext uri="{FF2B5EF4-FFF2-40B4-BE49-F238E27FC236}">
                <a16:creationId xmlns:a16="http://schemas.microsoft.com/office/drawing/2014/main" id="{D0422E06-AFF3-B985-8C37-786123027C21}"/>
              </a:ext>
            </a:extLst>
          </p:cNvPr>
          <p:cNvPicPr>
            <a:picLocks noChangeAspect="1"/>
          </p:cNvPicPr>
          <p:nvPr/>
        </p:nvPicPr>
        <p:blipFill>
          <a:blip r:embed="rId2"/>
          <a:stretch>
            <a:fillRect/>
          </a:stretch>
        </p:blipFill>
        <p:spPr>
          <a:xfrm>
            <a:off x="489968" y="2085787"/>
            <a:ext cx="8164064" cy="2686425"/>
          </a:xfrm>
          <a:prstGeom prst="rect">
            <a:avLst/>
          </a:prstGeom>
        </p:spPr>
      </p:pic>
      <p:cxnSp>
        <p:nvCxnSpPr>
          <p:cNvPr id="5" name="Straight Arrow Connector 4"/>
          <p:cNvCxnSpPr>
            <a:cxnSpLocks/>
          </p:cNvCxnSpPr>
          <p:nvPr/>
        </p:nvCxnSpPr>
        <p:spPr>
          <a:xfrm flipH="1">
            <a:off x="2043953" y="1459485"/>
            <a:ext cx="1958692" cy="233642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5641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78441E-2ADA-358C-A51E-3344A82C3043}"/>
              </a:ext>
            </a:extLst>
          </p:cNvPr>
          <p:cNvPicPr>
            <a:picLocks noChangeAspect="1"/>
          </p:cNvPicPr>
          <p:nvPr/>
        </p:nvPicPr>
        <p:blipFill>
          <a:blip r:embed="rId2"/>
          <a:stretch>
            <a:fillRect/>
          </a:stretch>
        </p:blipFill>
        <p:spPr>
          <a:xfrm>
            <a:off x="437573" y="1852306"/>
            <a:ext cx="8268854" cy="3829584"/>
          </a:xfrm>
          <a:prstGeom prst="rect">
            <a:avLst/>
          </a:prstGeom>
        </p:spPr>
      </p:pic>
      <p:sp>
        <p:nvSpPr>
          <p:cNvPr id="3" name="TextBox 2"/>
          <p:cNvSpPr txBox="1"/>
          <p:nvPr/>
        </p:nvSpPr>
        <p:spPr>
          <a:xfrm>
            <a:off x="1265129" y="1027134"/>
            <a:ext cx="6237961" cy="646331"/>
          </a:xfrm>
          <a:prstGeom prst="rect">
            <a:avLst/>
          </a:prstGeom>
          <a:noFill/>
        </p:spPr>
        <p:txBody>
          <a:bodyPr wrap="square" rtlCol="0">
            <a:spAutoFit/>
          </a:bodyPr>
          <a:lstStyle/>
          <a:p>
            <a:r>
              <a:rPr lang="en-US" i="1" dirty="0">
                <a:solidFill>
                  <a:srgbClr val="FF0000"/>
                </a:solidFill>
              </a:rPr>
              <a:t>This is a commonly missed section of the document. </a:t>
            </a:r>
          </a:p>
          <a:p>
            <a:r>
              <a:rPr lang="en-US" i="1" dirty="0">
                <a:solidFill>
                  <a:srgbClr val="FF0000"/>
                </a:solidFill>
              </a:rPr>
              <a:t>This must be completed for Compliance Approval.</a:t>
            </a:r>
          </a:p>
        </p:txBody>
      </p:sp>
      <p:cxnSp>
        <p:nvCxnSpPr>
          <p:cNvPr id="5" name="Straight Arrow Connector 4"/>
          <p:cNvCxnSpPr/>
          <p:nvPr/>
        </p:nvCxnSpPr>
        <p:spPr>
          <a:xfrm flipV="1">
            <a:off x="4653101" y="4507524"/>
            <a:ext cx="1903615" cy="1246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583680" y="4106487"/>
            <a:ext cx="1896441" cy="646331"/>
          </a:xfrm>
          <a:prstGeom prst="rect">
            <a:avLst/>
          </a:prstGeom>
          <a:noFill/>
        </p:spPr>
        <p:txBody>
          <a:bodyPr wrap="square" rtlCol="0">
            <a:spAutoFit/>
          </a:bodyPr>
          <a:lstStyle/>
          <a:p>
            <a:r>
              <a:rPr lang="en-US" dirty="0">
                <a:solidFill>
                  <a:srgbClr val="FF0000"/>
                </a:solidFill>
              </a:rPr>
              <a:t>Signature of Lender/Broker</a:t>
            </a:r>
          </a:p>
        </p:txBody>
      </p:sp>
      <p:sp>
        <p:nvSpPr>
          <p:cNvPr id="8" name="TextBox 7">
            <a:extLst>
              <a:ext uri="{FF2B5EF4-FFF2-40B4-BE49-F238E27FC236}">
                <a16:creationId xmlns:a16="http://schemas.microsoft.com/office/drawing/2014/main" id="{731D799F-00FB-E7D3-D009-D6DA588636E8}"/>
              </a:ext>
            </a:extLst>
          </p:cNvPr>
          <p:cNvSpPr txBox="1"/>
          <p:nvPr/>
        </p:nvSpPr>
        <p:spPr>
          <a:xfrm>
            <a:off x="5604908" y="5109882"/>
            <a:ext cx="1627369" cy="646331"/>
          </a:xfrm>
          <a:prstGeom prst="rect">
            <a:avLst/>
          </a:prstGeom>
          <a:noFill/>
        </p:spPr>
        <p:txBody>
          <a:bodyPr wrap="none" rtlCol="0">
            <a:spAutoFit/>
          </a:bodyPr>
          <a:lstStyle/>
          <a:p>
            <a:r>
              <a:rPr lang="en-US" dirty="0">
                <a:solidFill>
                  <a:srgbClr val="FF0000"/>
                </a:solidFill>
              </a:rPr>
              <a:t>Name of Signer</a:t>
            </a:r>
          </a:p>
          <a:p>
            <a:r>
              <a:rPr lang="en-US" dirty="0">
                <a:solidFill>
                  <a:srgbClr val="FF0000"/>
                </a:solidFill>
              </a:rPr>
              <a:t>Title of Signer</a:t>
            </a:r>
          </a:p>
        </p:txBody>
      </p:sp>
      <p:cxnSp>
        <p:nvCxnSpPr>
          <p:cNvPr id="10" name="Straight Arrow Connector 9">
            <a:extLst>
              <a:ext uri="{FF2B5EF4-FFF2-40B4-BE49-F238E27FC236}">
                <a16:creationId xmlns:a16="http://schemas.microsoft.com/office/drawing/2014/main" id="{A8E63F94-BE7D-DDA5-5E2F-E4683B533D0F}"/>
              </a:ext>
            </a:extLst>
          </p:cNvPr>
          <p:cNvCxnSpPr>
            <a:cxnSpLocks/>
          </p:cNvCxnSpPr>
          <p:nvPr/>
        </p:nvCxnSpPr>
        <p:spPr>
          <a:xfrm flipH="1" flipV="1">
            <a:off x="4572000" y="4931041"/>
            <a:ext cx="1032908" cy="3478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1A181344-EF8F-B982-E19C-BAA8E313FCD4}"/>
              </a:ext>
            </a:extLst>
          </p:cNvPr>
          <p:cNvCxnSpPr>
            <a:cxnSpLocks/>
          </p:cNvCxnSpPr>
          <p:nvPr/>
        </p:nvCxnSpPr>
        <p:spPr>
          <a:xfrm flipH="1" flipV="1">
            <a:off x="4384109" y="5278931"/>
            <a:ext cx="1220799" cy="2749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5703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231" y="1213998"/>
            <a:ext cx="8821561" cy="3729999"/>
          </a:xfrm>
          <a:prstGeom prst="rect">
            <a:avLst/>
          </a:prstGeom>
        </p:spPr>
      </p:pic>
      <p:sp>
        <p:nvSpPr>
          <p:cNvPr id="3" name="TextBox 2"/>
          <p:cNvSpPr txBox="1"/>
          <p:nvPr/>
        </p:nvSpPr>
        <p:spPr>
          <a:xfrm>
            <a:off x="977030" y="2029216"/>
            <a:ext cx="4070959" cy="369332"/>
          </a:xfrm>
          <a:prstGeom prst="rect">
            <a:avLst/>
          </a:prstGeom>
          <a:noFill/>
        </p:spPr>
        <p:txBody>
          <a:bodyPr wrap="square" rtlCol="0">
            <a:spAutoFit/>
          </a:bodyPr>
          <a:lstStyle/>
          <a:p>
            <a:r>
              <a:rPr lang="en-US" dirty="0">
                <a:solidFill>
                  <a:srgbClr val="FF0000"/>
                </a:solidFill>
              </a:rPr>
              <a:t>County Subject property is located in</a:t>
            </a:r>
          </a:p>
        </p:txBody>
      </p:sp>
      <p:cxnSp>
        <p:nvCxnSpPr>
          <p:cNvPr id="5" name="Straight Arrow Connector 4"/>
          <p:cNvCxnSpPr/>
          <p:nvPr/>
        </p:nvCxnSpPr>
        <p:spPr>
          <a:xfrm flipH="1">
            <a:off x="2041742" y="2398548"/>
            <a:ext cx="1277655" cy="5200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47989" y="3212059"/>
            <a:ext cx="3582444" cy="369332"/>
          </a:xfrm>
          <a:prstGeom prst="rect">
            <a:avLst/>
          </a:prstGeom>
          <a:noFill/>
        </p:spPr>
        <p:txBody>
          <a:bodyPr wrap="square" rtlCol="0">
            <a:spAutoFit/>
          </a:bodyPr>
          <a:lstStyle/>
          <a:p>
            <a:r>
              <a:rPr lang="en-US" dirty="0">
                <a:solidFill>
                  <a:srgbClr val="FF0000"/>
                </a:solidFill>
              </a:rPr>
              <a:t>Street Address, subject property</a:t>
            </a:r>
          </a:p>
        </p:txBody>
      </p:sp>
      <p:cxnSp>
        <p:nvCxnSpPr>
          <p:cNvPr id="8" name="Straight Arrow Connector 7"/>
          <p:cNvCxnSpPr/>
          <p:nvPr/>
        </p:nvCxnSpPr>
        <p:spPr>
          <a:xfrm flipH="1">
            <a:off x="5160723" y="3528028"/>
            <a:ext cx="1277655" cy="7346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25677" y="5275751"/>
            <a:ext cx="2217107" cy="369332"/>
          </a:xfrm>
          <a:prstGeom prst="rect">
            <a:avLst/>
          </a:prstGeom>
          <a:noFill/>
        </p:spPr>
        <p:txBody>
          <a:bodyPr wrap="square" rtlCol="0">
            <a:spAutoFit/>
          </a:bodyPr>
          <a:lstStyle/>
          <a:p>
            <a:r>
              <a:rPr lang="en-US" dirty="0">
                <a:solidFill>
                  <a:srgbClr val="FF0000"/>
                </a:solidFill>
              </a:rPr>
              <a:t>Borrowers' names</a:t>
            </a:r>
          </a:p>
        </p:txBody>
      </p:sp>
      <p:cxnSp>
        <p:nvCxnSpPr>
          <p:cNvPr id="13" name="Straight Arrow Connector 12"/>
          <p:cNvCxnSpPr/>
          <p:nvPr/>
        </p:nvCxnSpPr>
        <p:spPr>
          <a:xfrm flipV="1">
            <a:off x="1891430" y="4559475"/>
            <a:ext cx="1340285" cy="7538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01458" y="3250318"/>
            <a:ext cx="2580361" cy="369332"/>
          </a:xfrm>
          <a:prstGeom prst="rect">
            <a:avLst/>
          </a:prstGeom>
          <a:noFill/>
        </p:spPr>
        <p:txBody>
          <a:bodyPr wrap="square" rtlCol="0">
            <a:spAutoFit/>
          </a:bodyPr>
          <a:lstStyle/>
          <a:p>
            <a:r>
              <a:rPr lang="en-US" dirty="0">
                <a:solidFill>
                  <a:srgbClr val="FF0000"/>
                </a:solidFill>
              </a:rPr>
              <a:t>Subject property City</a:t>
            </a:r>
          </a:p>
        </p:txBody>
      </p:sp>
      <p:cxnSp>
        <p:nvCxnSpPr>
          <p:cNvPr id="17" name="Straight Arrow Connector 16"/>
          <p:cNvCxnSpPr/>
          <p:nvPr/>
        </p:nvCxnSpPr>
        <p:spPr>
          <a:xfrm>
            <a:off x="1434230" y="3528028"/>
            <a:ext cx="720247" cy="8811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1612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525" y="1167505"/>
            <a:ext cx="9131475" cy="675582"/>
          </a:xfrm>
          <a:prstGeom prst="rect">
            <a:avLst/>
          </a:prstGeom>
        </p:spPr>
      </p:pic>
      <p:sp>
        <p:nvSpPr>
          <p:cNvPr id="3" name="TextBox 2"/>
          <p:cNvSpPr txBox="1"/>
          <p:nvPr/>
        </p:nvSpPr>
        <p:spPr>
          <a:xfrm>
            <a:off x="488515" y="551145"/>
            <a:ext cx="2292263" cy="369332"/>
          </a:xfrm>
          <a:prstGeom prst="rect">
            <a:avLst/>
          </a:prstGeom>
          <a:noFill/>
        </p:spPr>
        <p:txBody>
          <a:bodyPr wrap="square" rtlCol="0">
            <a:spAutoFit/>
          </a:bodyPr>
          <a:lstStyle/>
          <a:p>
            <a:r>
              <a:rPr lang="en-US" dirty="0">
                <a:solidFill>
                  <a:srgbClr val="FF0000"/>
                </a:solidFill>
              </a:rPr>
              <a:t>Acquisition Cost</a:t>
            </a:r>
          </a:p>
        </p:txBody>
      </p:sp>
      <p:cxnSp>
        <p:nvCxnSpPr>
          <p:cNvPr id="5" name="Straight Arrow Connector 4"/>
          <p:cNvCxnSpPr/>
          <p:nvPr/>
        </p:nvCxnSpPr>
        <p:spPr>
          <a:xfrm>
            <a:off x="2342367" y="839244"/>
            <a:ext cx="2430049" cy="5260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a:blip r:embed="rId3"/>
          <a:stretch>
            <a:fillRect/>
          </a:stretch>
        </p:blipFill>
        <p:spPr>
          <a:xfrm>
            <a:off x="1338262" y="2495550"/>
            <a:ext cx="6467475" cy="1866900"/>
          </a:xfrm>
          <a:prstGeom prst="rect">
            <a:avLst/>
          </a:prstGeom>
        </p:spPr>
      </p:pic>
      <p:sp>
        <p:nvSpPr>
          <p:cNvPr id="7" name="TextBox 6"/>
          <p:cNvSpPr txBox="1"/>
          <p:nvPr/>
        </p:nvSpPr>
        <p:spPr>
          <a:xfrm>
            <a:off x="6038556" y="1797679"/>
            <a:ext cx="2642992" cy="646331"/>
          </a:xfrm>
          <a:prstGeom prst="rect">
            <a:avLst/>
          </a:prstGeom>
          <a:noFill/>
        </p:spPr>
        <p:txBody>
          <a:bodyPr wrap="square" rtlCol="0">
            <a:spAutoFit/>
          </a:bodyPr>
          <a:lstStyle/>
          <a:p>
            <a:r>
              <a:rPr lang="en-US" dirty="0">
                <a:solidFill>
                  <a:srgbClr val="FF0000"/>
                </a:solidFill>
              </a:rPr>
              <a:t>“Seller” or additional relationship if applicable</a:t>
            </a:r>
          </a:p>
        </p:txBody>
      </p:sp>
      <p:cxnSp>
        <p:nvCxnSpPr>
          <p:cNvPr id="9" name="Straight Arrow Connector 8"/>
          <p:cNvCxnSpPr/>
          <p:nvPr/>
        </p:nvCxnSpPr>
        <p:spPr>
          <a:xfrm flipH="1">
            <a:off x="5047989" y="2392471"/>
            <a:ext cx="1039660" cy="5010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88515" y="4572000"/>
            <a:ext cx="4559474" cy="369332"/>
          </a:xfrm>
          <a:prstGeom prst="rect">
            <a:avLst/>
          </a:prstGeom>
          <a:noFill/>
        </p:spPr>
        <p:txBody>
          <a:bodyPr wrap="square" rtlCol="0">
            <a:spAutoFit/>
          </a:bodyPr>
          <a:lstStyle/>
          <a:p>
            <a:r>
              <a:rPr lang="en-US" dirty="0">
                <a:solidFill>
                  <a:srgbClr val="FF0000"/>
                </a:solidFill>
              </a:rPr>
              <a:t>Seller's name typed below Signature Line</a:t>
            </a:r>
          </a:p>
        </p:txBody>
      </p:sp>
      <p:cxnSp>
        <p:nvCxnSpPr>
          <p:cNvPr id="12" name="Straight Arrow Connector 11"/>
          <p:cNvCxnSpPr/>
          <p:nvPr/>
        </p:nvCxnSpPr>
        <p:spPr>
          <a:xfrm flipV="1">
            <a:off x="2242159" y="4171167"/>
            <a:ext cx="839244" cy="5010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3369501" y="4171167"/>
            <a:ext cx="1678488" cy="5010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542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FEABE7-943E-957D-9489-AD24C4C2616E}"/>
              </a:ext>
            </a:extLst>
          </p:cNvPr>
          <p:cNvPicPr>
            <a:picLocks noChangeAspect="1"/>
          </p:cNvPicPr>
          <p:nvPr/>
        </p:nvPicPr>
        <p:blipFill>
          <a:blip r:embed="rId2"/>
          <a:stretch>
            <a:fillRect/>
          </a:stretch>
        </p:blipFill>
        <p:spPr>
          <a:xfrm>
            <a:off x="586597" y="752500"/>
            <a:ext cx="7108612" cy="5119893"/>
          </a:xfrm>
          <a:prstGeom prst="rect">
            <a:avLst/>
          </a:prstGeom>
        </p:spPr>
      </p:pic>
      <p:pic>
        <p:nvPicPr>
          <p:cNvPr id="5" name="Picture 4">
            <a:extLst>
              <a:ext uri="{FF2B5EF4-FFF2-40B4-BE49-F238E27FC236}">
                <a16:creationId xmlns:a16="http://schemas.microsoft.com/office/drawing/2014/main" id="{3EB9DE57-99EF-D648-63AC-E41DE750B652}"/>
              </a:ext>
            </a:extLst>
          </p:cNvPr>
          <p:cNvPicPr>
            <a:picLocks noChangeAspect="1"/>
          </p:cNvPicPr>
          <p:nvPr/>
        </p:nvPicPr>
        <p:blipFill>
          <a:blip r:embed="rId3"/>
          <a:stretch>
            <a:fillRect/>
          </a:stretch>
        </p:blipFill>
        <p:spPr>
          <a:xfrm>
            <a:off x="6413558" y="997931"/>
            <a:ext cx="2143845" cy="4629029"/>
          </a:xfrm>
          <a:prstGeom prst="rect">
            <a:avLst/>
          </a:prstGeom>
        </p:spPr>
      </p:pic>
      <p:cxnSp>
        <p:nvCxnSpPr>
          <p:cNvPr id="9" name="Straight Arrow Connector 8">
            <a:extLst>
              <a:ext uri="{FF2B5EF4-FFF2-40B4-BE49-F238E27FC236}">
                <a16:creationId xmlns:a16="http://schemas.microsoft.com/office/drawing/2014/main" id="{32C45870-986C-98FC-16B4-7AC032719E19}"/>
              </a:ext>
            </a:extLst>
          </p:cNvPr>
          <p:cNvCxnSpPr>
            <a:cxnSpLocks/>
          </p:cNvCxnSpPr>
          <p:nvPr/>
        </p:nvCxnSpPr>
        <p:spPr>
          <a:xfrm flipH="1">
            <a:off x="3327187" y="4379899"/>
            <a:ext cx="3357922" cy="8596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960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A3928A-425A-B9EB-5B38-C2041A96E85E}"/>
              </a:ext>
            </a:extLst>
          </p:cNvPr>
          <p:cNvSpPr txBox="1"/>
          <p:nvPr/>
        </p:nvSpPr>
        <p:spPr>
          <a:xfrm>
            <a:off x="655607" y="1940943"/>
            <a:ext cx="7832785" cy="2031325"/>
          </a:xfrm>
          <a:prstGeom prst="rect">
            <a:avLst/>
          </a:prstGeom>
          <a:noFill/>
        </p:spPr>
        <p:txBody>
          <a:bodyPr wrap="square" rtlCol="0">
            <a:spAutoFit/>
          </a:bodyPr>
          <a:lstStyle/>
          <a:p>
            <a:r>
              <a:rPr lang="en-US" dirty="0"/>
              <a:t>Income Worksheet is available in the Encompass Plan Code for this loan program</a:t>
            </a:r>
          </a:p>
          <a:p>
            <a:endParaRPr lang="en-US" dirty="0"/>
          </a:p>
          <a:p>
            <a:r>
              <a:rPr lang="en-US" dirty="0"/>
              <a:t>Unfortunately, we were unable to make this form interactive on this platform.</a:t>
            </a:r>
          </a:p>
          <a:p>
            <a:r>
              <a:rPr lang="en-US" dirty="0"/>
              <a:t>Requirements for filling it out do not change. Please make sure the document is fully executed. Underwriter acknowledgement must be on document for it to be accepted.</a:t>
            </a:r>
          </a:p>
          <a:p>
            <a:endParaRPr lang="en-US" dirty="0"/>
          </a:p>
        </p:txBody>
      </p:sp>
    </p:spTree>
    <p:extLst>
      <p:ext uri="{BB962C8B-B14F-4D97-AF65-F5344CB8AC3E}">
        <p14:creationId xmlns:p14="http://schemas.microsoft.com/office/powerpoint/2010/main" val="3520853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E5809-3931-EAC0-49EE-7A42CB8B7307}"/>
            </a:ext>
          </a:extLst>
        </p:cNvPr>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EAD4920B-56B8-4321-78FE-274D2F4CAFB1}"/>
              </a:ext>
            </a:extLst>
          </p:cNvPr>
          <p:cNvCxnSpPr>
            <a:cxnSpLocks/>
          </p:cNvCxnSpPr>
          <p:nvPr/>
        </p:nvCxnSpPr>
        <p:spPr>
          <a:xfrm flipH="1">
            <a:off x="3327187" y="4379899"/>
            <a:ext cx="3357922" cy="8596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9418F333-5072-BC6D-879E-6C394CF61097}"/>
              </a:ext>
            </a:extLst>
          </p:cNvPr>
          <p:cNvPicPr>
            <a:picLocks noChangeAspect="1"/>
          </p:cNvPicPr>
          <p:nvPr/>
        </p:nvPicPr>
        <p:blipFill>
          <a:blip r:embed="rId2"/>
          <a:stretch>
            <a:fillRect/>
          </a:stretch>
        </p:blipFill>
        <p:spPr>
          <a:xfrm>
            <a:off x="1313995" y="1423707"/>
            <a:ext cx="6516009" cy="4010585"/>
          </a:xfrm>
          <a:prstGeom prst="rect">
            <a:avLst/>
          </a:prstGeom>
        </p:spPr>
      </p:pic>
      <p:pic>
        <p:nvPicPr>
          <p:cNvPr id="6" name="Picture 5">
            <a:extLst>
              <a:ext uri="{FF2B5EF4-FFF2-40B4-BE49-F238E27FC236}">
                <a16:creationId xmlns:a16="http://schemas.microsoft.com/office/drawing/2014/main" id="{D17B3022-9A0A-A4FF-B9E5-005447A6415F}"/>
              </a:ext>
            </a:extLst>
          </p:cNvPr>
          <p:cNvPicPr>
            <a:picLocks noChangeAspect="1"/>
          </p:cNvPicPr>
          <p:nvPr/>
        </p:nvPicPr>
        <p:blipFill>
          <a:blip r:embed="rId3"/>
          <a:stretch>
            <a:fillRect/>
          </a:stretch>
        </p:blipFill>
        <p:spPr>
          <a:xfrm>
            <a:off x="7335677" y="2370398"/>
            <a:ext cx="1270347" cy="435344"/>
          </a:xfrm>
          <a:prstGeom prst="rect">
            <a:avLst/>
          </a:prstGeom>
        </p:spPr>
      </p:pic>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9B1D59EB-837C-BD7A-0A6C-14F3C080F2FA}"/>
                  </a:ext>
                </a:extLst>
              </p14:cNvPr>
              <p14:cNvContentPartPr/>
              <p14:nvPr/>
            </p14:nvContentPartPr>
            <p14:xfrm>
              <a:off x="1817070" y="2707483"/>
              <a:ext cx="5112000" cy="152640"/>
            </p14:xfrm>
          </p:contentPart>
        </mc:Choice>
        <mc:Fallback xmlns="">
          <p:pic>
            <p:nvPicPr>
              <p:cNvPr id="12" name="Ink 11">
                <a:extLst>
                  <a:ext uri="{FF2B5EF4-FFF2-40B4-BE49-F238E27FC236}">
                    <a16:creationId xmlns:a16="http://schemas.microsoft.com/office/drawing/2014/main" id="{9B1D59EB-837C-BD7A-0A6C-14F3C080F2FA}"/>
                  </a:ext>
                </a:extLst>
              </p:cNvPr>
              <p:cNvPicPr/>
              <p:nvPr/>
            </p:nvPicPr>
            <p:blipFill>
              <a:blip r:embed="rId5"/>
              <a:stretch>
                <a:fillRect/>
              </a:stretch>
            </p:blipFill>
            <p:spPr>
              <a:xfrm>
                <a:off x="1763430" y="2599843"/>
                <a:ext cx="5219640" cy="368280"/>
              </a:xfrm>
              <a:prstGeom prst="rect">
                <a:avLst/>
              </a:prstGeom>
            </p:spPr>
          </p:pic>
        </mc:Fallback>
      </mc:AlternateContent>
      <p:cxnSp>
        <p:nvCxnSpPr>
          <p:cNvPr id="14" name="Straight Arrow Connector 13">
            <a:extLst>
              <a:ext uri="{FF2B5EF4-FFF2-40B4-BE49-F238E27FC236}">
                <a16:creationId xmlns:a16="http://schemas.microsoft.com/office/drawing/2014/main" id="{8B1386B1-9B60-7DA3-FCB6-E3D800DFE482}"/>
              </a:ext>
            </a:extLst>
          </p:cNvPr>
          <p:cNvCxnSpPr>
            <a:cxnSpLocks/>
          </p:cNvCxnSpPr>
          <p:nvPr/>
        </p:nvCxnSpPr>
        <p:spPr>
          <a:xfrm>
            <a:off x="1152605" y="1260182"/>
            <a:ext cx="664465" cy="15455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E39F60F9-AA4F-59A3-EC36-9C68CD62E07F}"/>
              </a:ext>
            </a:extLst>
          </p:cNvPr>
          <p:cNvSpPr txBox="1"/>
          <p:nvPr/>
        </p:nvSpPr>
        <p:spPr>
          <a:xfrm>
            <a:off x="338096" y="975872"/>
            <a:ext cx="2612573" cy="461665"/>
          </a:xfrm>
          <a:prstGeom prst="rect">
            <a:avLst/>
          </a:prstGeom>
          <a:noFill/>
        </p:spPr>
        <p:txBody>
          <a:bodyPr wrap="square" rtlCol="0">
            <a:spAutoFit/>
          </a:bodyPr>
          <a:lstStyle/>
          <a:p>
            <a:r>
              <a:rPr lang="en-US" sz="1200" i="1" dirty="0"/>
              <a:t>Explanation of additional income source</a:t>
            </a:r>
          </a:p>
        </p:txBody>
      </p:sp>
    </p:spTree>
    <p:extLst>
      <p:ext uri="{BB962C8B-B14F-4D97-AF65-F5344CB8AC3E}">
        <p14:creationId xmlns:p14="http://schemas.microsoft.com/office/powerpoint/2010/main" val="66516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9DBB7-A7F1-E814-FEDA-2D1CD6417D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011B8B-BBFE-81BE-8C9E-1166CBBC36E5}"/>
              </a:ext>
            </a:extLst>
          </p:cNvPr>
          <p:cNvPicPr>
            <a:picLocks noChangeAspect="1"/>
          </p:cNvPicPr>
          <p:nvPr/>
        </p:nvPicPr>
        <p:blipFill>
          <a:blip r:embed="rId2"/>
          <a:stretch>
            <a:fillRect/>
          </a:stretch>
        </p:blipFill>
        <p:spPr>
          <a:xfrm>
            <a:off x="1052021" y="928338"/>
            <a:ext cx="7039957" cy="5001323"/>
          </a:xfrm>
          <a:prstGeom prst="rect">
            <a:avLst/>
          </a:prstGeom>
        </p:spPr>
      </p:pic>
    </p:spTree>
    <p:extLst>
      <p:ext uri="{BB962C8B-B14F-4D97-AF65-F5344CB8AC3E}">
        <p14:creationId xmlns:p14="http://schemas.microsoft.com/office/powerpoint/2010/main" val="1092361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4B468-1FD2-39DB-0EF6-6F972B2C05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3F6C80-49CE-51AA-DDDC-E4A35B65BF0B}"/>
              </a:ext>
            </a:extLst>
          </p:cNvPr>
          <p:cNvPicPr>
            <a:picLocks noChangeAspect="1"/>
          </p:cNvPicPr>
          <p:nvPr/>
        </p:nvPicPr>
        <p:blipFill>
          <a:blip r:embed="rId2"/>
          <a:stretch>
            <a:fillRect/>
          </a:stretch>
        </p:blipFill>
        <p:spPr>
          <a:xfrm>
            <a:off x="1147284" y="759537"/>
            <a:ext cx="6849431" cy="3096057"/>
          </a:xfrm>
          <a:prstGeom prst="rect">
            <a:avLst/>
          </a:prstGeom>
        </p:spPr>
      </p:pic>
      <p:pic>
        <p:nvPicPr>
          <p:cNvPr id="6" name="Picture 5">
            <a:extLst>
              <a:ext uri="{FF2B5EF4-FFF2-40B4-BE49-F238E27FC236}">
                <a16:creationId xmlns:a16="http://schemas.microsoft.com/office/drawing/2014/main" id="{CECB2414-540B-417F-54DA-C1B47A2284AC}"/>
              </a:ext>
            </a:extLst>
          </p:cNvPr>
          <p:cNvPicPr>
            <a:picLocks noChangeAspect="1"/>
          </p:cNvPicPr>
          <p:nvPr/>
        </p:nvPicPr>
        <p:blipFill>
          <a:blip r:embed="rId3"/>
          <a:stretch>
            <a:fillRect/>
          </a:stretch>
        </p:blipFill>
        <p:spPr>
          <a:xfrm>
            <a:off x="1261600" y="523469"/>
            <a:ext cx="6620799" cy="5811061"/>
          </a:xfrm>
          <a:prstGeom prst="rect">
            <a:avLst/>
          </a:prstGeom>
        </p:spPr>
      </p:pic>
    </p:spTree>
    <p:extLst>
      <p:ext uri="{BB962C8B-B14F-4D97-AF65-F5344CB8AC3E}">
        <p14:creationId xmlns:p14="http://schemas.microsoft.com/office/powerpoint/2010/main" val="381524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34376-2E1B-0F68-43C2-84AAF6B23A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E0917F-29C6-D390-ACE6-4210A4A59185}"/>
              </a:ext>
            </a:extLst>
          </p:cNvPr>
          <p:cNvPicPr>
            <a:picLocks noChangeAspect="1"/>
          </p:cNvPicPr>
          <p:nvPr/>
        </p:nvPicPr>
        <p:blipFill>
          <a:blip r:embed="rId2"/>
          <a:stretch>
            <a:fillRect/>
          </a:stretch>
        </p:blipFill>
        <p:spPr>
          <a:xfrm>
            <a:off x="705946" y="3102323"/>
            <a:ext cx="6315956" cy="3172268"/>
          </a:xfrm>
          <a:prstGeom prst="rect">
            <a:avLst/>
          </a:prstGeom>
        </p:spPr>
      </p:pic>
      <p:pic>
        <p:nvPicPr>
          <p:cNvPr id="4" name="Picture 3">
            <a:extLst>
              <a:ext uri="{FF2B5EF4-FFF2-40B4-BE49-F238E27FC236}">
                <a16:creationId xmlns:a16="http://schemas.microsoft.com/office/drawing/2014/main" id="{B57C6B58-695B-BBBC-1FE4-6D0F5530FE32}"/>
              </a:ext>
            </a:extLst>
          </p:cNvPr>
          <p:cNvPicPr>
            <a:picLocks noChangeAspect="1"/>
          </p:cNvPicPr>
          <p:nvPr/>
        </p:nvPicPr>
        <p:blipFill>
          <a:blip r:embed="rId3"/>
          <a:stretch>
            <a:fillRect/>
          </a:stretch>
        </p:blipFill>
        <p:spPr>
          <a:xfrm>
            <a:off x="966039" y="2283686"/>
            <a:ext cx="6687483" cy="952633"/>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7DA2D054-E67F-249E-FF78-65A38382146E}"/>
                  </a:ext>
                </a:extLst>
              </p14:cNvPr>
              <p14:cNvContentPartPr/>
              <p14:nvPr/>
            </p14:nvContentPartPr>
            <p14:xfrm>
              <a:off x="1249710" y="2442163"/>
              <a:ext cx="5637600" cy="11520"/>
            </p14:xfrm>
          </p:contentPart>
        </mc:Choice>
        <mc:Fallback xmlns="">
          <p:pic>
            <p:nvPicPr>
              <p:cNvPr id="8" name="Ink 7">
                <a:extLst>
                  <a:ext uri="{FF2B5EF4-FFF2-40B4-BE49-F238E27FC236}">
                    <a16:creationId xmlns:a16="http://schemas.microsoft.com/office/drawing/2014/main" id="{7DA2D054-E67F-249E-FF78-65A38382146E}"/>
                  </a:ext>
                </a:extLst>
              </p:cNvPr>
              <p:cNvPicPr/>
              <p:nvPr/>
            </p:nvPicPr>
            <p:blipFill>
              <a:blip r:embed="rId5"/>
              <a:stretch>
                <a:fillRect/>
              </a:stretch>
            </p:blipFill>
            <p:spPr>
              <a:xfrm>
                <a:off x="1195710" y="2334163"/>
                <a:ext cx="5745240" cy="227160"/>
              </a:xfrm>
              <a:prstGeom prst="rect">
                <a:avLst/>
              </a:prstGeom>
            </p:spPr>
          </p:pic>
        </mc:Fallback>
      </mc:AlternateContent>
      <p:cxnSp>
        <p:nvCxnSpPr>
          <p:cNvPr id="10" name="Straight Arrow Connector 9">
            <a:extLst>
              <a:ext uri="{FF2B5EF4-FFF2-40B4-BE49-F238E27FC236}">
                <a16:creationId xmlns:a16="http://schemas.microsoft.com/office/drawing/2014/main" id="{B12DA91F-0525-3AC7-71EA-28C1B3068953}"/>
              </a:ext>
            </a:extLst>
          </p:cNvPr>
          <p:cNvCxnSpPr/>
          <p:nvPr/>
        </p:nvCxnSpPr>
        <p:spPr>
          <a:xfrm flipH="1">
            <a:off x="5641676" y="4830792"/>
            <a:ext cx="1880558" cy="8712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2926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D3F0F-53CF-D003-D756-2C19718A291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6D8FEF8-657F-4502-042E-D56D3DD18AB6}"/>
              </a:ext>
            </a:extLst>
          </p:cNvPr>
          <p:cNvSpPr txBox="1"/>
          <p:nvPr/>
        </p:nvSpPr>
        <p:spPr>
          <a:xfrm>
            <a:off x="1098817" y="937451"/>
            <a:ext cx="6431536" cy="369332"/>
          </a:xfrm>
          <a:prstGeom prst="rect">
            <a:avLst/>
          </a:prstGeom>
          <a:noFill/>
        </p:spPr>
        <p:txBody>
          <a:bodyPr wrap="square" rtlCol="0">
            <a:spAutoFit/>
          </a:bodyPr>
          <a:lstStyle/>
          <a:p>
            <a:pPr algn="ctr"/>
            <a:r>
              <a:rPr lang="en-US" dirty="0"/>
              <a:t>Key Take Aways</a:t>
            </a:r>
          </a:p>
        </p:txBody>
      </p:sp>
      <p:sp>
        <p:nvSpPr>
          <p:cNvPr id="7" name="TextBox 6">
            <a:extLst>
              <a:ext uri="{FF2B5EF4-FFF2-40B4-BE49-F238E27FC236}">
                <a16:creationId xmlns:a16="http://schemas.microsoft.com/office/drawing/2014/main" id="{7D3AE0F7-0828-C15E-1C9F-EF015CB16C3E}"/>
              </a:ext>
            </a:extLst>
          </p:cNvPr>
          <p:cNvSpPr txBox="1"/>
          <p:nvPr/>
        </p:nvSpPr>
        <p:spPr>
          <a:xfrm>
            <a:off x="514830" y="1659751"/>
            <a:ext cx="8268020" cy="2123658"/>
          </a:xfrm>
          <a:prstGeom prst="rect">
            <a:avLst/>
          </a:prstGeom>
          <a:noFill/>
        </p:spPr>
        <p:txBody>
          <a:bodyPr wrap="square" rtlCol="0">
            <a:spAutoFit/>
          </a:bodyPr>
          <a:lstStyle/>
          <a:p>
            <a:r>
              <a:rPr lang="en-US" b="1" dirty="0"/>
              <a:t>Definition of Household Income:</a:t>
            </a:r>
          </a:p>
          <a:p>
            <a:r>
              <a:rPr lang="en-US" sz="1600" i="1" dirty="0">
                <a:effectLst/>
                <a:latin typeface="Aptos" panose="020B0004020202020204" pitchFamily="34" charset="0"/>
                <a:ea typeface="Aptos" panose="020B0004020202020204" pitchFamily="34" charset="0"/>
                <a:cs typeface="Times New Roman" panose="02020603050405020304" pitchFamily="18" charset="0"/>
              </a:rPr>
              <a:t>Annual Gross Household income is the total of all sources of income from anyone: On title, all spouses, whether borrowing or non-borrowing, and all other adult individuals 18 years or older who will both occupy the residence and be liable (primarily or secondarily) on the deed, mortgage, or note. This income calculation methodology is applied to each loan to accurately and completely measure the household’s total gross income for the prospective 12 months (in the future) from the application date. </a:t>
            </a:r>
            <a:endParaRPr lang="en-US" sz="16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ED439312-F449-1561-9057-265A044E3059}"/>
              </a:ext>
            </a:extLst>
          </p:cNvPr>
          <p:cNvSpPr txBox="1"/>
          <p:nvPr/>
        </p:nvSpPr>
        <p:spPr>
          <a:xfrm>
            <a:off x="599355" y="3783409"/>
            <a:ext cx="7476564" cy="1107996"/>
          </a:xfrm>
          <a:prstGeom prst="rect">
            <a:avLst/>
          </a:prstGeom>
          <a:noFill/>
        </p:spPr>
        <p:txBody>
          <a:bodyPr wrap="square" rtlCol="0">
            <a:spAutoFit/>
          </a:bodyPr>
          <a:lstStyle/>
          <a:p>
            <a:r>
              <a:rPr lang="en-US" sz="1800" b="1" kern="0" dirty="0">
                <a:effectLst/>
                <a:latin typeface="Aptos" panose="020B0004020202020204" pitchFamily="34" charset="0"/>
                <a:ea typeface="Aptos" panose="020B0004020202020204" pitchFamily="34" charset="0"/>
                <a:cs typeface="Times New Roman" panose="02020603050405020304" pitchFamily="18" charset="0"/>
              </a:rPr>
              <a:t>Current Period:</a:t>
            </a:r>
          </a:p>
          <a:p>
            <a:r>
              <a:rPr lang="en-US" sz="1600" i="1" kern="0" dirty="0">
                <a:effectLst/>
                <a:latin typeface="Aptos" panose="020B0004020202020204" pitchFamily="34" charset="0"/>
                <a:ea typeface="Aptos" panose="020B0004020202020204" pitchFamily="34" charset="0"/>
                <a:cs typeface="Times New Roman" panose="02020603050405020304" pitchFamily="18" charset="0"/>
              </a:rPr>
              <a:t>Lender must determine the household earnings for the “current period”.  The “current period” begins with the pay period prior to the date of the loan application and ends at loan approval.</a:t>
            </a:r>
            <a:endParaRPr lang="en-US" sz="1600" dirty="0"/>
          </a:p>
        </p:txBody>
      </p:sp>
    </p:spTree>
    <p:extLst>
      <p:ext uri="{BB962C8B-B14F-4D97-AF65-F5344CB8AC3E}">
        <p14:creationId xmlns:p14="http://schemas.microsoft.com/office/powerpoint/2010/main" val="3692442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31C48-CA19-E07C-B1E4-1CD6D65E6EE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0A9E5B7-B2E5-6C7B-67AF-2CD2F818530B}"/>
              </a:ext>
            </a:extLst>
          </p:cNvPr>
          <p:cNvSpPr txBox="1"/>
          <p:nvPr/>
        </p:nvSpPr>
        <p:spPr>
          <a:xfrm>
            <a:off x="1098817" y="937451"/>
            <a:ext cx="6431536" cy="369332"/>
          </a:xfrm>
          <a:prstGeom prst="rect">
            <a:avLst/>
          </a:prstGeom>
          <a:noFill/>
        </p:spPr>
        <p:txBody>
          <a:bodyPr wrap="square" rtlCol="0">
            <a:spAutoFit/>
          </a:bodyPr>
          <a:lstStyle/>
          <a:p>
            <a:pPr algn="ctr"/>
            <a:r>
              <a:rPr lang="en-US" dirty="0"/>
              <a:t>Key Take Aways (Continued)</a:t>
            </a:r>
          </a:p>
        </p:txBody>
      </p:sp>
      <p:sp>
        <p:nvSpPr>
          <p:cNvPr id="2" name="TextBox 1">
            <a:extLst>
              <a:ext uri="{FF2B5EF4-FFF2-40B4-BE49-F238E27FC236}">
                <a16:creationId xmlns:a16="http://schemas.microsoft.com/office/drawing/2014/main" id="{F079CBB6-AFAC-7852-0BD8-E9468C49A83D}"/>
              </a:ext>
            </a:extLst>
          </p:cNvPr>
          <p:cNvSpPr txBox="1"/>
          <p:nvPr/>
        </p:nvSpPr>
        <p:spPr>
          <a:xfrm>
            <a:off x="872138" y="1459966"/>
            <a:ext cx="7399724" cy="2369880"/>
          </a:xfrm>
          <a:prstGeom prst="rect">
            <a:avLst/>
          </a:prstGeom>
          <a:noFill/>
        </p:spPr>
        <p:txBody>
          <a:bodyPr wrap="square" rtlCol="0">
            <a:spAutoFit/>
          </a:bodyPr>
          <a:lstStyle/>
          <a:p>
            <a:r>
              <a:rPr lang="en-US" b="1" dirty="0"/>
              <a:t>First Loan TE Program Specific Income Limits:</a:t>
            </a:r>
          </a:p>
          <a:p>
            <a:r>
              <a:rPr lang="en-US" sz="1600" i="1" dirty="0"/>
              <a:t>Ensure IRS Income Limits are adhered to – keep in mind these are County specific. Based on Targeted, non-Targeted Counties as well as size of household, 1-2 Household size and 3+.</a:t>
            </a:r>
          </a:p>
          <a:p>
            <a:endParaRPr lang="en-US" sz="1600" i="1" dirty="0"/>
          </a:p>
          <a:p>
            <a:r>
              <a:rPr lang="en-US" b="1" i="1" dirty="0"/>
              <a:t>Document Requirement: </a:t>
            </a:r>
            <a:r>
              <a:rPr lang="en-US" sz="1600" i="1" dirty="0"/>
              <a:t>All required documents, TE Rider, Borrower Affidavit, Recapture Summary, Recapture Notice, Recapture Reimbursement, Seller Affidavit &amp; Income Certification dated. No other documents will be accepted. Encompass program codes have been updated with correct documents.</a:t>
            </a:r>
          </a:p>
        </p:txBody>
      </p:sp>
      <p:sp>
        <p:nvSpPr>
          <p:cNvPr id="3" name="TextBox 2">
            <a:extLst>
              <a:ext uri="{FF2B5EF4-FFF2-40B4-BE49-F238E27FC236}">
                <a16:creationId xmlns:a16="http://schemas.microsoft.com/office/drawing/2014/main" id="{077BD56F-F9E2-1EF0-80E1-38A477A5F317}"/>
              </a:ext>
            </a:extLst>
          </p:cNvPr>
          <p:cNvSpPr txBox="1"/>
          <p:nvPr/>
        </p:nvSpPr>
        <p:spPr>
          <a:xfrm>
            <a:off x="872138" y="4572000"/>
            <a:ext cx="7399724" cy="1477328"/>
          </a:xfrm>
          <a:prstGeom prst="rect">
            <a:avLst/>
          </a:prstGeom>
          <a:noFill/>
        </p:spPr>
        <p:txBody>
          <a:bodyPr wrap="square" rtlCol="0">
            <a:spAutoFit/>
          </a:bodyPr>
          <a:lstStyle/>
          <a:p>
            <a:r>
              <a:rPr lang="en-US" dirty="0"/>
              <a:t>Compliance Approval:</a:t>
            </a:r>
          </a:p>
          <a:p>
            <a:r>
              <a:rPr lang="en-US" dirty="0"/>
              <a:t>It is essential that all the items associated with this training are adhered to. A messy incomplete loan file will delay the turn times drastically. Remember Qualifying Income is not the same as Household Income.</a:t>
            </a:r>
          </a:p>
          <a:p>
            <a:r>
              <a:rPr lang="en-US" dirty="0"/>
              <a:t>Please reach out with Questions</a:t>
            </a:r>
          </a:p>
        </p:txBody>
      </p:sp>
    </p:spTree>
    <p:extLst>
      <p:ext uri="{BB962C8B-B14F-4D97-AF65-F5344CB8AC3E}">
        <p14:creationId xmlns:p14="http://schemas.microsoft.com/office/powerpoint/2010/main" val="2150402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1DA76-DAE2-7CA4-2422-AC9500E937F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BC2D24B-99AE-6024-54E8-1753EFBA70A5}"/>
              </a:ext>
            </a:extLst>
          </p:cNvPr>
          <p:cNvSpPr txBox="1"/>
          <p:nvPr/>
        </p:nvSpPr>
        <p:spPr>
          <a:xfrm>
            <a:off x="549797" y="1985567"/>
            <a:ext cx="8044405" cy="3077766"/>
          </a:xfrm>
          <a:prstGeom prst="rect">
            <a:avLst/>
          </a:prstGeom>
          <a:noFill/>
        </p:spPr>
        <p:txBody>
          <a:bodyPr wrap="square" rtlCol="0">
            <a:spAutoFit/>
          </a:bodyPr>
          <a:lstStyle/>
          <a:p>
            <a:pPr algn="ctr"/>
            <a:r>
              <a:rPr lang="en-US" sz="1800" i="1" u="sng" dirty="0">
                <a:solidFill>
                  <a:srgbClr val="0070C0"/>
                </a:solidFill>
              </a:rPr>
              <a:t>It is imperative that all documentation is completed correctly.</a:t>
            </a:r>
          </a:p>
          <a:p>
            <a:pPr algn="ctr"/>
            <a:endParaRPr lang="en-US" sz="1800" dirty="0">
              <a:solidFill>
                <a:srgbClr val="0070C0"/>
              </a:solidFill>
            </a:endParaRPr>
          </a:p>
          <a:p>
            <a:pPr algn="ctr"/>
            <a:r>
              <a:rPr lang="en-US" sz="1800" dirty="0">
                <a:solidFill>
                  <a:srgbClr val="0070C0"/>
                </a:solidFill>
              </a:rPr>
              <a:t>Tax Exempt Rider </a:t>
            </a:r>
            <a:r>
              <a:rPr lang="en-US" sz="1800" dirty="0">
                <a:solidFill>
                  <a:srgbClr val="FF0000"/>
                </a:solidFill>
              </a:rPr>
              <a:t>MUST</a:t>
            </a:r>
            <a:r>
              <a:rPr lang="en-US" sz="1800" dirty="0">
                <a:solidFill>
                  <a:srgbClr val="0070C0"/>
                </a:solidFill>
              </a:rPr>
              <a:t> be recorded with the Deed of Trust</a:t>
            </a:r>
          </a:p>
          <a:p>
            <a:pPr algn="ctr"/>
            <a:endParaRPr lang="en-US" sz="1800" dirty="0">
              <a:solidFill>
                <a:srgbClr val="0070C0"/>
              </a:solidFill>
            </a:endParaRPr>
          </a:p>
          <a:p>
            <a:pPr algn="ctr"/>
            <a:r>
              <a:rPr lang="en-US" sz="1800" dirty="0">
                <a:solidFill>
                  <a:srgbClr val="0070C0"/>
                </a:solidFill>
              </a:rPr>
              <a:t>Recapture Docs </a:t>
            </a:r>
            <a:r>
              <a:rPr lang="en-US" sz="1800" dirty="0">
                <a:solidFill>
                  <a:srgbClr val="FF0000"/>
                </a:solidFill>
              </a:rPr>
              <a:t>MUST</a:t>
            </a:r>
            <a:r>
              <a:rPr lang="en-US" sz="1800" dirty="0">
                <a:solidFill>
                  <a:srgbClr val="0070C0"/>
                </a:solidFill>
              </a:rPr>
              <a:t> be fully filled out, signed and dated prior to or at closing</a:t>
            </a:r>
          </a:p>
          <a:p>
            <a:pPr algn="ctr"/>
            <a:r>
              <a:rPr lang="en-US" sz="1400" i="1" u="sng" dirty="0">
                <a:solidFill>
                  <a:srgbClr val="0070C0"/>
                </a:solidFill>
              </a:rPr>
              <a:t>Use only documents with the proper issue dates.</a:t>
            </a:r>
          </a:p>
          <a:p>
            <a:pPr algn="ctr"/>
            <a:endParaRPr lang="en-US" sz="1800" dirty="0">
              <a:solidFill>
                <a:srgbClr val="0070C0"/>
              </a:solidFill>
            </a:endParaRPr>
          </a:p>
          <a:p>
            <a:pPr algn="ctr"/>
            <a:r>
              <a:rPr lang="en-US" sz="1800" dirty="0">
                <a:solidFill>
                  <a:srgbClr val="0070C0"/>
                </a:solidFill>
              </a:rPr>
              <a:t>Household income calculation is </a:t>
            </a:r>
            <a:r>
              <a:rPr lang="en-US" sz="1800" dirty="0">
                <a:solidFill>
                  <a:srgbClr val="FF0000"/>
                </a:solidFill>
              </a:rPr>
              <a:t>NOT</a:t>
            </a:r>
            <a:r>
              <a:rPr lang="en-US" sz="1800" dirty="0">
                <a:solidFill>
                  <a:srgbClr val="0070C0"/>
                </a:solidFill>
              </a:rPr>
              <a:t> the same as Qualifying Income</a:t>
            </a:r>
          </a:p>
          <a:p>
            <a:pPr algn="ctr"/>
            <a:r>
              <a:rPr lang="en-US" sz="1800" dirty="0">
                <a:solidFill>
                  <a:srgbClr val="0070C0"/>
                </a:solidFill>
              </a:rPr>
              <a:t> Please review parameters of Household Income Calculations</a:t>
            </a:r>
          </a:p>
          <a:p>
            <a:pPr algn="ctr"/>
            <a:endParaRPr lang="en-US" dirty="0"/>
          </a:p>
          <a:p>
            <a:pPr algn="ctr"/>
            <a:endParaRPr lang="en-US" dirty="0"/>
          </a:p>
        </p:txBody>
      </p:sp>
    </p:spTree>
    <p:extLst>
      <p:ext uri="{BB962C8B-B14F-4D97-AF65-F5344CB8AC3E}">
        <p14:creationId xmlns:p14="http://schemas.microsoft.com/office/powerpoint/2010/main" val="2567405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FA7E-7B29-C0D9-03B9-4A33B0E0CF9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9AE1735-2633-802A-F34D-F2E1124DD014}"/>
              </a:ext>
            </a:extLst>
          </p:cNvPr>
          <p:cNvSpPr txBox="1"/>
          <p:nvPr/>
        </p:nvSpPr>
        <p:spPr>
          <a:xfrm>
            <a:off x="1356232" y="1152189"/>
            <a:ext cx="6431536" cy="2400657"/>
          </a:xfrm>
          <a:prstGeom prst="rect">
            <a:avLst/>
          </a:prstGeom>
          <a:noFill/>
        </p:spPr>
        <p:txBody>
          <a:bodyPr wrap="square" rtlCol="0">
            <a:spAutoFit/>
          </a:bodyPr>
          <a:lstStyle/>
          <a:p>
            <a:pPr algn="ctr"/>
            <a:r>
              <a:rPr lang="en-US" dirty="0"/>
              <a:t>Please reach out with Questions</a:t>
            </a:r>
          </a:p>
          <a:p>
            <a:pPr algn="ctr"/>
            <a:endParaRPr lang="en-US" dirty="0"/>
          </a:p>
          <a:p>
            <a:pPr algn="ctr"/>
            <a:endParaRPr lang="en-US" dirty="0"/>
          </a:p>
          <a:p>
            <a:pPr algn="ctr"/>
            <a:r>
              <a:rPr lang="en-US" sz="2400" dirty="0">
                <a:hlinkClick r:id="rId2"/>
              </a:rPr>
              <a:t>ResLoan@ihfa.org</a:t>
            </a:r>
            <a:endParaRPr lang="en-US" sz="2400" dirty="0"/>
          </a:p>
          <a:p>
            <a:pPr algn="ctr"/>
            <a:r>
              <a:rPr lang="en-US" sz="1600" dirty="0">
                <a:hlinkClick r:id="rId3"/>
              </a:rPr>
              <a:t>JohnL@ihfa.org</a:t>
            </a:r>
          </a:p>
          <a:p>
            <a:pPr algn="ctr"/>
            <a:r>
              <a:rPr lang="en-US" sz="1600" dirty="0">
                <a:hlinkClick r:id="rId3"/>
              </a:rPr>
              <a:t>RitaA@ihfa.org</a:t>
            </a:r>
            <a:endParaRPr lang="en-US" sz="1600" dirty="0"/>
          </a:p>
          <a:p>
            <a:pPr algn="ctr"/>
            <a:endParaRPr lang="en-US" dirty="0"/>
          </a:p>
          <a:p>
            <a:pPr algn="ctr"/>
            <a:endParaRPr lang="en-US" dirty="0"/>
          </a:p>
        </p:txBody>
      </p:sp>
    </p:spTree>
    <p:extLst>
      <p:ext uri="{BB962C8B-B14F-4D97-AF65-F5344CB8AC3E}">
        <p14:creationId xmlns:p14="http://schemas.microsoft.com/office/powerpoint/2010/main" val="1427955336"/>
      </p:ext>
    </p:extLst>
  </p:cSld>
  <p:clrMapOvr>
    <a:masterClrMapping/>
  </p:clrMapOvr>
</p:sld>
</file>

<file path=ppt/theme/theme1.xml><?xml version="1.0" encoding="utf-8"?>
<a:theme xmlns:a="http://schemas.openxmlformats.org/drawingml/2006/main" name="Text and Pic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Generic Opening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asis">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6794</TotalTime>
  <Words>1968</Words>
  <Application>Microsoft Office PowerPoint</Application>
  <PresentationFormat>On-screen Show (4:3)</PresentationFormat>
  <Paragraphs>193</Paragraphs>
  <Slides>35</Slides>
  <Notes>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35</vt:i4>
      </vt:variant>
    </vt:vector>
  </HeadingPairs>
  <TitlesOfParts>
    <vt:vector size="46" baseType="lpstr">
      <vt:lpstr>Aptos</vt:lpstr>
      <vt:lpstr>Arial</vt:lpstr>
      <vt:lpstr>Arial Black</vt:lpstr>
      <vt:lpstr>Arial Bold</vt:lpstr>
      <vt:lpstr>Arial Narrow</vt:lpstr>
      <vt:lpstr>Calibri</vt:lpstr>
      <vt:lpstr>Corbel</vt:lpstr>
      <vt:lpstr>Wingdings</vt:lpstr>
      <vt:lpstr>Text and Picture</vt:lpstr>
      <vt:lpstr>Generic Opening Slide</vt:lpstr>
      <vt:lpstr>Basis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Suderman</dc:creator>
  <cp:lastModifiedBy>Rita Aafedt</cp:lastModifiedBy>
  <cp:revision>268</cp:revision>
  <dcterms:created xsi:type="dcterms:W3CDTF">2022-09-16T19:07:08Z</dcterms:created>
  <dcterms:modified xsi:type="dcterms:W3CDTF">2026-09-01T16:42:22Z</dcterms:modified>
</cp:coreProperties>
</file>